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6" r:id="rId9"/>
    <p:sldId id="263" r:id="rId10"/>
    <p:sldId id="265" r:id="rId11"/>
    <p:sldId id="267" r:id="rId12"/>
    <p:sldId id="269" r:id="rId13"/>
    <p:sldId id="272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741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34D36F-7F9B-47B2-9F04-18A6CC80300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B8A4B61-15DC-4CA3-B599-238F5D4BE26D}">
      <dgm:prSet/>
      <dgm:spPr/>
      <dgm:t>
        <a:bodyPr/>
        <a:lstStyle/>
        <a:p>
          <a:r>
            <a:rPr lang="en-US" baseline="0"/>
            <a:t>Local reactions occurring within 7 days were common</a:t>
          </a:r>
          <a:endParaRPr lang="en-US"/>
        </a:p>
      </dgm:t>
    </dgm:pt>
    <dgm:pt modelId="{2EFDDAAE-FB93-401C-883C-97A6091560D5}" type="parTrans" cxnId="{B47DEC16-93AA-436C-8D99-5790A2140C25}">
      <dgm:prSet/>
      <dgm:spPr/>
      <dgm:t>
        <a:bodyPr/>
        <a:lstStyle/>
        <a:p>
          <a:endParaRPr lang="en-US"/>
        </a:p>
      </dgm:t>
    </dgm:pt>
    <dgm:pt modelId="{312DC0A3-F2ED-49C2-A43F-1C43F6544B09}" type="sibTrans" cxnId="{B47DEC16-93AA-436C-8D99-5790A2140C25}">
      <dgm:prSet/>
      <dgm:spPr/>
      <dgm:t>
        <a:bodyPr/>
        <a:lstStyle/>
        <a:p>
          <a:endParaRPr lang="en-US"/>
        </a:p>
      </dgm:t>
    </dgm:pt>
    <dgm:pt modelId="{7EDBC0AF-E3D0-4D8E-8FD6-60598FBAA401}">
      <dgm:prSet/>
      <dgm:spPr/>
      <dgm:t>
        <a:bodyPr/>
        <a:lstStyle/>
        <a:p>
          <a:r>
            <a:rPr lang="en-US" baseline="0"/>
            <a:t>Systemic reactions within 7 days were common: fatigue headache and muscle pain</a:t>
          </a:r>
          <a:endParaRPr lang="en-US"/>
        </a:p>
      </dgm:t>
    </dgm:pt>
    <dgm:pt modelId="{38B529C7-80D4-49B3-85F3-57BEB38F933E}" type="parTrans" cxnId="{B36D55BB-4B4F-4292-B3E0-1581366036C5}">
      <dgm:prSet/>
      <dgm:spPr/>
      <dgm:t>
        <a:bodyPr/>
        <a:lstStyle/>
        <a:p>
          <a:endParaRPr lang="en-US"/>
        </a:p>
      </dgm:t>
    </dgm:pt>
    <dgm:pt modelId="{AC7CBC1B-7D0C-4C14-B6F3-16811E954EB9}" type="sibTrans" cxnId="{B36D55BB-4B4F-4292-B3E0-1581366036C5}">
      <dgm:prSet/>
      <dgm:spPr/>
      <dgm:t>
        <a:bodyPr/>
        <a:lstStyle/>
        <a:p>
          <a:endParaRPr lang="en-US"/>
        </a:p>
      </dgm:t>
    </dgm:pt>
    <dgm:pt modelId="{0BA9334F-A9BC-453B-B63A-892798A2630C}">
      <dgm:prSet/>
      <dgm:spPr/>
      <dgm:t>
        <a:bodyPr/>
        <a:lstStyle/>
        <a:p>
          <a:r>
            <a:rPr lang="en-US" baseline="0"/>
            <a:t>Symptom onset usually 1-2 days post vaccination</a:t>
          </a:r>
          <a:endParaRPr lang="en-US"/>
        </a:p>
      </dgm:t>
    </dgm:pt>
    <dgm:pt modelId="{A10F6753-16D5-4A8B-93C1-3EDAEBB4A78D}" type="parTrans" cxnId="{8DA27C5A-6010-49E1-9AF0-E63551CD50FD}">
      <dgm:prSet/>
      <dgm:spPr/>
      <dgm:t>
        <a:bodyPr/>
        <a:lstStyle/>
        <a:p>
          <a:endParaRPr lang="en-US"/>
        </a:p>
      </dgm:t>
    </dgm:pt>
    <dgm:pt modelId="{DEE3CB5F-D8E1-4A16-900E-AAB84BAE8E00}" type="sibTrans" cxnId="{8DA27C5A-6010-49E1-9AF0-E63551CD50FD}">
      <dgm:prSet/>
      <dgm:spPr/>
      <dgm:t>
        <a:bodyPr/>
        <a:lstStyle/>
        <a:p>
          <a:endParaRPr lang="en-US"/>
        </a:p>
      </dgm:t>
    </dgm:pt>
    <dgm:pt modelId="{31022551-2C2A-4CB0-810C-A8E6FC536BE6}">
      <dgm:prSet/>
      <dgm:spPr/>
      <dgm:t>
        <a:bodyPr/>
        <a:lstStyle/>
        <a:p>
          <a:r>
            <a:rPr lang="en-US" baseline="0"/>
            <a:t>Most symptoms resolved within 1 day</a:t>
          </a:r>
          <a:endParaRPr lang="en-US"/>
        </a:p>
      </dgm:t>
    </dgm:pt>
    <dgm:pt modelId="{8886F426-1091-47F9-9A00-1B8283B22E3A}" type="parTrans" cxnId="{6FD211E9-0682-43BB-A2A2-4F738FD45AB5}">
      <dgm:prSet/>
      <dgm:spPr/>
      <dgm:t>
        <a:bodyPr/>
        <a:lstStyle/>
        <a:p>
          <a:endParaRPr lang="en-US"/>
        </a:p>
      </dgm:t>
    </dgm:pt>
    <dgm:pt modelId="{6FD72B33-E1D6-47C9-8842-32140E13D3BF}" type="sibTrans" cxnId="{6FD211E9-0682-43BB-A2A2-4F738FD45AB5}">
      <dgm:prSet/>
      <dgm:spPr/>
      <dgm:t>
        <a:bodyPr/>
        <a:lstStyle/>
        <a:p>
          <a:endParaRPr lang="en-US"/>
        </a:p>
      </dgm:t>
    </dgm:pt>
    <dgm:pt modelId="{9A79ECCD-BB8C-F943-84D9-30B35B473F5A}" type="pres">
      <dgm:prSet presAssocID="{2534D36F-7F9B-47B2-9F04-18A6CC803008}" presName="linear" presStyleCnt="0">
        <dgm:presLayoutVars>
          <dgm:animLvl val="lvl"/>
          <dgm:resizeHandles val="exact"/>
        </dgm:presLayoutVars>
      </dgm:prSet>
      <dgm:spPr/>
    </dgm:pt>
    <dgm:pt modelId="{5BA6029A-3171-D945-BB19-CA784E6C49C0}" type="pres">
      <dgm:prSet presAssocID="{2B8A4B61-15DC-4CA3-B599-238F5D4BE26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D519CE3-777D-1543-B05E-DBA7ED1F8D1E}" type="pres">
      <dgm:prSet presAssocID="{312DC0A3-F2ED-49C2-A43F-1C43F6544B09}" presName="spacer" presStyleCnt="0"/>
      <dgm:spPr/>
    </dgm:pt>
    <dgm:pt modelId="{BF336308-CA0C-F74F-806A-EBAB40BFBF33}" type="pres">
      <dgm:prSet presAssocID="{7EDBC0AF-E3D0-4D8E-8FD6-60598FBAA40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FB1743A-FD9F-7F40-82DC-9D93F87ECA68}" type="pres">
      <dgm:prSet presAssocID="{AC7CBC1B-7D0C-4C14-B6F3-16811E954EB9}" presName="spacer" presStyleCnt="0"/>
      <dgm:spPr/>
    </dgm:pt>
    <dgm:pt modelId="{2FEC5846-208C-9748-BE10-310226EAE1AD}" type="pres">
      <dgm:prSet presAssocID="{0BA9334F-A9BC-453B-B63A-892798A2630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F652D23-6B9A-5A4D-81F6-DE1148A17384}" type="pres">
      <dgm:prSet presAssocID="{DEE3CB5F-D8E1-4A16-900E-AAB84BAE8E00}" presName="spacer" presStyleCnt="0"/>
      <dgm:spPr/>
    </dgm:pt>
    <dgm:pt modelId="{3BCBACC4-5AE8-E046-A335-06C75A1E56D0}" type="pres">
      <dgm:prSet presAssocID="{31022551-2C2A-4CB0-810C-A8E6FC536BE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AFA0B0C-DE26-454C-96A8-91DB34F0A9E6}" type="presOf" srcId="{2534D36F-7F9B-47B2-9F04-18A6CC803008}" destId="{9A79ECCD-BB8C-F943-84D9-30B35B473F5A}" srcOrd="0" destOrd="0" presId="urn:microsoft.com/office/officeart/2005/8/layout/vList2"/>
    <dgm:cxn modelId="{B47DEC16-93AA-436C-8D99-5790A2140C25}" srcId="{2534D36F-7F9B-47B2-9F04-18A6CC803008}" destId="{2B8A4B61-15DC-4CA3-B599-238F5D4BE26D}" srcOrd="0" destOrd="0" parTransId="{2EFDDAAE-FB93-401C-883C-97A6091560D5}" sibTransId="{312DC0A3-F2ED-49C2-A43F-1C43F6544B09}"/>
    <dgm:cxn modelId="{16529930-B954-DE49-A35D-2C9E5648CB02}" type="presOf" srcId="{7EDBC0AF-E3D0-4D8E-8FD6-60598FBAA401}" destId="{BF336308-CA0C-F74F-806A-EBAB40BFBF33}" srcOrd="0" destOrd="0" presId="urn:microsoft.com/office/officeart/2005/8/layout/vList2"/>
    <dgm:cxn modelId="{0ED11156-8EC9-5E42-B5B3-81A6502C88A0}" type="presOf" srcId="{2B8A4B61-15DC-4CA3-B599-238F5D4BE26D}" destId="{5BA6029A-3171-D945-BB19-CA784E6C49C0}" srcOrd="0" destOrd="0" presId="urn:microsoft.com/office/officeart/2005/8/layout/vList2"/>
    <dgm:cxn modelId="{8DA27C5A-6010-49E1-9AF0-E63551CD50FD}" srcId="{2534D36F-7F9B-47B2-9F04-18A6CC803008}" destId="{0BA9334F-A9BC-453B-B63A-892798A2630C}" srcOrd="2" destOrd="0" parTransId="{A10F6753-16D5-4A8B-93C1-3EDAEBB4A78D}" sibTransId="{DEE3CB5F-D8E1-4A16-900E-AAB84BAE8E00}"/>
    <dgm:cxn modelId="{DE24D561-D8E8-F04A-87CB-4BD9E6861603}" type="presOf" srcId="{31022551-2C2A-4CB0-810C-A8E6FC536BE6}" destId="{3BCBACC4-5AE8-E046-A335-06C75A1E56D0}" srcOrd="0" destOrd="0" presId="urn:microsoft.com/office/officeart/2005/8/layout/vList2"/>
    <dgm:cxn modelId="{D7042D93-694E-D641-94BD-B50F2437D21B}" type="presOf" srcId="{0BA9334F-A9BC-453B-B63A-892798A2630C}" destId="{2FEC5846-208C-9748-BE10-310226EAE1AD}" srcOrd="0" destOrd="0" presId="urn:microsoft.com/office/officeart/2005/8/layout/vList2"/>
    <dgm:cxn modelId="{B36D55BB-4B4F-4292-B3E0-1581366036C5}" srcId="{2534D36F-7F9B-47B2-9F04-18A6CC803008}" destId="{7EDBC0AF-E3D0-4D8E-8FD6-60598FBAA401}" srcOrd="1" destOrd="0" parTransId="{38B529C7-80D4-49B3-85F3-57BEB38F933E}" sibTransId="{AC7CBC1B-7D0C-4C14-B6F3-16811E954EB9}"/>
    <dgm:cxn modelId="{6FD211E9-0682-43BB-A2A2-4F738FD45AB5}" srcId="{2534D36F-7F9B-47B2-9F04-18A6CC803008}" destId="{31022551-2C2A-4CB0-810C-A8E6FC536BE6}" srcOrd="3" destOrd="0" parTransId="{8886F426-1091-47F9-9A00-1B8283B22E3A}" sibTransId="{6FD72B33-E1D6-47C9-8842-32140E13D3BF}"/>
    <dgm:cxn modelId="{56C8B272-9845-1841-B32A-696963E29DE7}" type="presParOf" srcId="{9A79ECCD-BB8C-F943-84D9-30B35B473F5A}" destId="{5BA6029A-3171-D945-BB19-CA784E6C49C0}" srcOrd="0" destOrd="0" presId="urn:microsoft.com/office/officeart/2005/8/layout/vList2"/>
    <dgm:cxn modelId="{2D80BB42-6DB9-A64E-B5E9-76B7F26FC8A4}" type="presParOf" srcId="{9A79ECCD-BB8C-F943-84D9-30B35B473F5A}" destId="{2D519CE3-777D-1543-B05E-DBA7ED1F8D1E}" srcOrd="1" destOrd="0" presId="urn:microsoft.com/office/officeart/2005/8/layout/vList2"/>
    <dgm:cxn modelId="{31F6B551-D0FF-E24D-A049-4E0BA365F034}" type="presParOf" srcId="{9A79ECCD-BB8C-F943-84D9-30B35B473F5A}" destId="{BF336308-CA0C-F74F-806A-EBAB40BFBF33}" srcOrd="2" destOrd="0" presId="urn:microsoft.com/office/officeart/2005/8/layout/vList2"/>
    <dgm:cxn modelId="{444812E4-D009-ED41-BB59-82CCF6E47785}" type="presParOf" srcId="{9A79ECCD-BB8C-F943-84D9-30B35B473F5A}" destId="{EFB1743A-FD9F-7F40-82DC-9D93F87ECA68}" srcOrd="3" destOrd="0" presId="urn:microsoft.com/office/officeart/2005/8/layout/vList2"/>
    <dgm:cxn modelId="{D90B725F-4A5F-F447-A3DC-0963F0D8033B}" type="presParOf" srcId="{9A79ECCD-BB8C-F943-84D9-30B35B473F5A}" destId="{2FEC5846-208C-9748-BE10-310226EAE1AD}" srcOrd="4" destOrd="0" presId="urn:microsoft.com/office/officeart/2005/8/layout/vList2"/>
    <dgm:cxn modelId="{5E8B15E5-2EB2-FE4B-A18A-59D137A063B5}" type="presParOf" srcId="{9A79ECCD-BB8C-F943-84D9-30B35B473F5A}" destId="{FF652D23-6B9A-5A4D-81F6-DE1148A17384}" srcOrd="5" destOrd="0" presId="urn:microsoft.com/office/officeart/2005/8/layout/vList2"/>
    <dgm:cxn modelId="{11ACE906-2118-1A4F-9246-39B18AF35350}" type="presParOf" srcId="{9A79ECCD-BB8C-F943-84D9-30B35B473F5A}" destId="{3BCBACC4-5AE8-E046-A335-06C75A1E56D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93AD82-5DE5-4DB3-8EFE-91569F9A1F75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A659CD-DF63-4EFF-B669-2197B2D9F22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Efficacy against symptomatic, laboratory-confirmed COVID-19</a:t>
          </a:r>
        </a:p>
      </dgm:t>
    </dgm:pt>
    <dgm:pt modelId="{D4724715-5C7C-4E01-B530-E9A15E346C83}" type="parTrans" cxnId="{14142B96-F146-4490-B46C-BFEC2CD8A493}">
      <dgm:prSet/>
      <dgm:spPr/>
      <dgm:t>
        <a:bodyPr/>
        <a:lstStyle/>
        <a:p>
          <a:endParaRPr lang="en-US"/>
        </a:p>
      </dgm:t>
    </dgm:pt>
    <dgm:pt modelId="{3C891F1A-F3BC-4662-B69C-59AA4C720CBE}" type="sibTrans" cxnId="{14142B96-F146-4490-B46C-BFEC2CD8A493}">
      <dgm:prSet/>
      <dgm:spPr/>
      <dgm:t>
        <a:bodyPr/>
        <a:lstStyle/>
        <a:p>
          <a:endParaRPr lang="en-US"/>
        </a:p>
      </dgm:t>
    </dgm:pt>
    <dgm:pt modelId="{31B55288-AA29-48A5-9596-CC5D997B17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Efficacy 66.3% </a:t>
          </a:r>
        </a:p>
      </dgm:t>
    </dgm:pt>
    <dgm:pt modelId="{268A60FB-EC2C-4A98-8BE0-27DD031D4020}" type="parTrans" cxnId="{922ACE73-E53C-4939-9369-0D648100DA69}">
      <dgm:prSet/>
      <dgm:spPr/>
      <dgm:t>
        <a:bodyPr/>
        <a:lstStyle/>
        <a:p>
          <a:endParaRPr lang="en-US"/>
        </a:p>
      </dgm:t>
    </dgm:pt>
    <dgm:pt modelId="{0E7C7C44-2B6E-4B05-8870-F239CD4D5408}" type="sibTrans" cxnId="{922ACE73-E53C-4939-9369-0D648100DA69}">
      <dgm:prSet/>
      <dgm:spPr/>
      <dgm:t>
        <a:bodyPr/>
        <a:lstStyle/>
        <a:p>
          <a:endParaRPr lang="en-US"/>
        </a:p>
      </dgm:t>
    </dgm:pt>
    <dgm:pt modelId="{5AA887B6-A7C6-455D-8786-A86E7C2F8C8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Efficacy against associated hospitalization: 93%</a:t>
          </a:r>
        </a:p>
      </dgm:t>
    </dgm:pt>
    <dgm:pt modelId="{2FE418BC-EE59-4CE8-9EE6-7C20125F7904}" type="parTrans" cxnId="{FA461B8A-8A87-4C14-9BEA-DF15F7FF19F5}">
      <dgm:prSet/>
      <dgm:spPr/>
      <dgm:t>
        <a:bodyPr/>
        <a:lstStyle/>
        <a:p>
          <a:endParaRPr lang="en-US"/>
        </a:p>
      </dgm:t>
    </dgm:pt>
    <dgm:pt modelId="{E30DCC1C-E4F4-48F2-B135-E77F1EC5E10F}" type="sibTrans" cxnId="{FA461B8A-8A87-4C14-9BEA-DF15F7FF19F5}">
      <dgm:prSet/>
      <dgm:spPr/>
      <dgm:t>
        <a:bodyPr/>
        <a:lstStyle/>
        <a:p>
          <a:endParaRPr lang="en-US"/>
        </a:p>
      </dgm:t>
    </dgm:pt>
    <dgm:pt modelId="{14A2B921-AE78-4FE4-A3FA-9E93B11088DC}" type="pres">
      <dgm:prSet presAssocID="{2D93AD82-5DE5-4DB3-8EFE-91569F9A1F75}" presName="root" presStyleCnt="0">
        <dgm:presLayoutVars>
          <dgm:dir/>
          <dgm:resizeHandles val="exact"/>
        </dgm:presLayoutVars>
      </dgm:prSet>
      <dgm:spPr/>
    </dgm:pt>
    <dgm:pt modelId="{B349A249-C161-4E09-A517-F31DBFDE4DD1}" type="pres">
      <dgm:prSet presAssocID="{C1A659CD-DF63-4EFF-B669-2197B2D9F22A}" presName="compNode" presStyleCnt="0"/>
      <dgm:spPr/>
    </dgm:pt>
    <dgm:pt modelId="{425C957C-52F5-4806-BA21-0983303D7DC4}" type="pres">
      <dgm:prSet presAssocID="{C1A659CD-DF63-4EFF-B669-2197B2D9F22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2B081AA2-C036-4B78-A6E2-C3D8F1790D75}" type="pres">
      <dgm:prSet presAssocID="{C1A659CD-DF63-4EFF-B669-2197B2D9F22A}" presName="iconSpace" presStyleCnt="0"/>
      <dgm:spPr/>
    </dgm:pt>
    <dgm:pt modelId="{B13BDB1B-F6EB-4DCB-9301-2C87D752FFD4}" type="pres">
      <dgm:prSet presAssocID="{C1A659CD-DF63-4EFF-B669-2197B2D9F22A}" presName="parTx" presStyleLbl="revTx" presStyleIdx="0" presStyleCnt="4">
        <dgm:presLayoutVars>
          <dgm:chMax val="0"/>
          <dgm:chPref val="0"/>
        </dgm:presLayoutVars>
      </dgm:prSet>
      <dgm:spPr/>
    </dgm:pt>
    <dgm:pt modelId="{4D1A515F-6287-4AB4-98E4-7DD2332D65FC}" type="pres">
      <dgm:prSet presAssocID="{C1A659CD-DF63-4EFF-B669-2197B2D9F22A}" presName="txSpace" presStyleCnt="0"/>
      <dgm:spPr/>
    </dgm:pt>
    <dgm:pt modelId="{EE0EDB45-A8BC-4853-872B-3ED96D72B14B}" type="pres">
      <dgm:prSet presAssocID="{C1A659CD-DF63-4EFF-B669-2197B2D9F22A}" presName="desTx" presStyleLbl="revTx" presStyleIdx="1" presStyleCnt="4">
        <dgm:presLayoutVars/>
      </dgm:prSet>
      <dgm:spPr/>
    </dgm:pt>
    <dgm:pt modelId="{D10286D7-67D2-4904-BF81-6BB57065355C}" type="pres">
      <dgm:prSet presAssocID="{3C891F1A-F3BC-4662-B69C-59AA4C720CBE}" presName="sibTrans" presStyleCnt="0"/>
      <dgm:spPr/>
    </dgm:pt>
    <dgm:pt modelId="{A4C10E48-ECB3-4DA9-8E4F-41030764F731}" type="pres">
      <dgm:prSet presAssocID="{5AA887B6-A7C6-455D-8786-A86E7C2F8C89}" presName="compNode" presStyleCnt="0"/>
      <dgm:spPr/>
    </dgm:pt>
    <dgm:pt modelId="{C6EECC98-1968-4C33-862A-2BC3BADD528B}" type="pres">
      <dgm:prSet presAssocID="{5AA887B6-A7C6-455D-8786-A86E7C2F8C8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70EA6189-CB8E-4E53-A7CF-FCD21B9AA1BD}" type="pres">
      <dgm:prSet presAssocID="{5AA887B6-A7C6-455D-8786-A86E7C2F8C89}" presName="iconSpace" presStyleCnt="0"/>
      <dgm:spPr/>
    </dgm:pt>
    <dgm:pt modelId="{7D55C459-CAFB-4C82-B9B7-8526153899A2}" type="pres">
      <dgm:prSet presAssocID="{5AA887B6-A7C6-455D-8786-A86E7C2F8C89}" presName="parTx" presStyleLbl="revTx" presStyleIdx="2" presStyleCnt="4">
        <dgm:presLayoutVars>
          <dgm:chMax val="0"/>
          <dgm:chPref val="0"/>
        </dgm:presLayoutVars>
      </dgm:prSet>
      <dgm:spPr/>
    </dgm:pt>
    <dgm:pt modelId="{EEF2985F-3C64-40AD-9460-FC7B78AABFD2}" type="pres">
      <dgm:prSet presAssocID="{5AA887B6-A7C6-455D-8786-A86E7C2F8C89}" presName="txSpace" presStyleCnt="0"/>
      <dgm:spPr/>
    </dgm:pt>
    <dgm:pt modelId="{441FA063-6665-42B8-BFD8-4618CB895585}" type="pres">
      <dgm:prSet presAssocID="{5AA887B6-A7C6-455D-8786-A86E7C2F8C89}" presName="desTx" presStyleLbl="revTx" presStyleIdx="3" presStyleCnt="4">
        <dgm:presLayoutVars/>
      </dgm:prSet>
      <dgm:spPr/>
    </dgm:pt>
  </dgm:ptLst>
  <dgm:cxnLst>
    <dgm:cxn modelId="{F1B2534B-D067-4EB5-8936-E1C9A7F81289}" type="presOf" srcId="{5AA887B6-A7C6-455D-8786-A86E7C2F8C89}" destId="{7D55C459-CAFB-4C82-B9B7-8526153899A2}" srcOrd="0" destOrd="0" presId="urn:microsoft.com/office/officeart/2018/2/layout/IconLabelDescriptionList"/>
    <dgm:cxn modelId="{73763D62-DBF7-4625-BA7C-C731BAC5C0FC}" type="presOf" srcId="{C1A659CD-DF63-4EFF-B669-2197B2D9F22A}" destId="{B13BDB1B-F6EB-4DCB-9301-2C87D752FFD4}" srcOrd="0" destOrd="0" presId="urn:microsoft.com/office/officeart/2018/2/layout/IconLabelDescriptionList"/>
    <dgm:cxn modelId="{922ACE73-E53C-4939-9369-0D648100DA69}" srcId="{C1A659CD-DF63-4EFF-B669-2197B2D9F22A}" destId="{31B55288-AA29-48A5-9596-CC5D997B1764}" srcOrd="0" destOrd="0" parTransId="{268A60FB-EC2C-4A98-8BE0-27DD031D4020}" sibTransId="{0E7C7C44-2B6E-4B05-8870-F239CD4D5408}"/>
    <dgm:cxn modelId="{FA461B8A-8A87-4C14-9BEA-DF15F7FF19F5}" srcId="{2D93AD82-5DE5-4DB3-8EFE-91569F9A1F75}" destId="{5AA887B6-A7C6-455D-8786-A86E7C2F8C89}" srcOrd="1" destOrd="0" parTransId="{2FE418BC-EE59-4CE8-9EE6-7C20125F7904}" sibTransId="{E30DCC1C-E4F4-48F2-B135-E77F1EC5E10F}"/>
    <dgm:cxn modelId="{14142B96-F146-4490-B46C-BFEC2CD8A493}" srcId="{2D93AD82-5DE5-4DB3-8EFE-91569F9A1F75}" destId="{C1A659CD-DF63-4EFF-B669-2197B2D9F22A}" srcOrd="0" destOrd="0" parTransId="{D4724715-5C7C-4E01-B530-E9A15E346C83}" sibTransId="{3C891F1A-F3BC-4662-B69C-59AA4C720CBE}"/>
    <dgm:cxn modelId="{2DFBB7C1-B13E-4A61-BB89-D7478E475CF4}" type="presOf" srcId="{31B55288-AA29-48A5-9596-CC5D997B1764}" destId="{EE0EDB45-A8BC-4853-872B-3ED96D72B14B}" srcOrd="0" destOrd="0" presId="urn:microsoft.com/office/officeart/2018/2/layout/IconLabelDescriptionList"/>
    <dgm:cxn modelId="{2E5EBDC1-7FA8-44BE-8A9C-D525AEDFF2A5}" type="presOf" srcId="{2D93AD82-5DE5-4DB3-8EFE-91569F9A1F75}" destId="{14A2B921-AE78-4FE4-A3FA-9E93B11088DC}" srcOrd="0" destOrd="0" presId="urn:microsoft.com/office/officeart/2018/2/layout/IconLabelDescriptionList"/>
    <dgm:cxn modelId="{CD8EDE7C-9FC3-4B20-8F77-38B79DD1AAEF}" type="presParOf" srcId="{14A2B921-AE78-4FE4-A3FA-9E93B11088DC}" destId="{B349A249-C161-4E09-A517-F31DBFDE4DD1}" srcOrd="0" destOrd="0" presId="urn:microsoft.com/office/officeart/2018/2/layout/IconLabelDescriptionList"/>
    <dgm:cxn modelId="{4E113EF7-ADC2-47E6-9E71-F457DDF4144D}" type="presParOf" srcId="{B349A249-C161-4E09-A517-F31DBFDE4DD1}" destId="{425C957C-52F5-4806-BA21-0983303D7DC4}" srcOrd="0" destOrd="0" presId="urn:microsoft.com/office/officeart/2018/2/layout/IconLabelDescriptionList"/>
    <dgm:cxn modelId="{7DBF91E0-7267-4F2D-AFAA-E7F3E12DD09E}" type="presParOf" srcId="{B349A249-C161-4E09-A517-F31DBFDE4DD1}" destId="{2B081AA2-C036-4B78-A6E2-C3D8F1790D75}" srcOrd="1" destOrd="0" presId="urn:microsoft.com/office/officeart/2018/2/layout/IconLabelDescriptionList"/>
    <dgm:cxn modelId="{9163677D-1A0D-43AD-9684-D04CB807AC8F}" type="presParOf" srcId="{B349A249-C161-4E09-A517-F31DBFDE4DD1}" destId="{B13BDB1B-F6EB-4DCB-9301-2C87D752FFD4}" srcOrd="2" destOrd="0" presId="urn:microsoft.com/office/officeart/2018/2/layout/IconLabelDescriptionList"/>
    <dgm:cxn modelId="{90FDAE1C-865C-4896-91F9-3428960181CD}" type="presParOf" srcId="{B349A249-C161-4E09-A517-F31DBFDE4DD1}" destId="{4D1A515F-6287-4AB4-98E4-7DD2332D65FC}" srcOrd="3" destOrd="0" presId="urn:microsoft.com/office/officeart/2018/2/layout/IconLabelDescriptionList"/>
    <dgm:cxn modelId="{29571DCE-B914-4A3B-9AFB-D6EEA911BEB4}" type="presParOf" srcId="{B349A249-C161-4E09-A517-F31DBFDE4DD1}" destId="{EE0EDB45-A8BC-4853-872B-3ED96D72B14B}" srcOrd="4" destOrd="0" presId="urn:microsoft.com/office/officeart/2018/2/layout/IconLabelDescriptionList"/>
    <dgm:cxn modelId="{9B3A1777-F675-4614-BA99-CD91C280ECDE}" type="presParOf" srcId="{14A2B921-AE78-4FE4-A3FA-9E93B11088DC}" destId="{D10286D7-67D2-4904-BF81-6BB57065355C}" srcOrd="1" destOrd="0" presId="urn:microsoft.com/office/officeart/2018/2/layout/IconLabelDescriptionList"/>
    <dgm:cxn modelId="{E1591D9C-37B3-4CEC-A1EB-C26FC861F1DB}" type="presParOf" srcId="{14A2B921-AE78-4FE4-A3FA-9E93B11088DC}" destId="{A4C10E48-ECB3-4DA9-8E4F-41030764F731}" srcOrd="2" destOrd="0" presId="urn:microsoft.com/office/officeart/2018/2/layout/IconLabelDescriptionList"/>
    <dgm:cxn modelId="{A87A18C0-14DF-4ACA-9535-7A1E183395EB}" type="presParOf" srcId="{A4C10E48-ECB3-4DA9-8E4F-41030764F731}" destId="{C6EECC98-1968-4C33-862A-2BC3BADD528B}" srcOrd="0" destOrd="0" presId="urn:microsoft.com/office/officeart/2018/2/layout/IconLabelDescriptionList"/>
    <dgm:cxn modelId="{617297BA-81B2-4FCE-BAB0-C1DCD42CAC48}" type="presParOf" srcId="{A4C10E48-ECB3-4DA9-8E4F-41030764F731}" destId="{70EA6189-CB8E-4E53-A7CF-FCD21B9AA1BD}" srcOrd="1" destOrd="0" presId="urn:microsoft.com/office/officeart/2018/2/layout/IconLabelDescriptionList"/>
    <dgm:cxn modelId="{28FF57FC-E72F-43D0-AEAE-DF7F65CA0E05}" type="presParOf" srcId="{A4C10E48-ECB3-4DA9-8E4F-41030764F731}" destId="{7D55C459-CAFB-4C82-B9B7-8526153899A2}" srcOrd="2" destOrd="0" presId="urn:microsoft.com/office/officeart/2018/2/layout/IconLabelDescriptionList"/>
    <dgm:cxn modelId="{6CAFC7B5-9C27-480C-A80F-B82619767BEF}" type="presParOf" srcId="{A4C10E48-ECB3-4DA9-8E4F-41030764F731}" destId="{EEF2985F-3C64-40AD-9460-FC7B78AABFD2}" srcOrd="3" destOrd="0" presId="urn:microsoft.com/office/officeart/2018/2/layout/IconLabelDescriptionList"/>
    <dgm:cxn modelId="{7B7DE1B3-AE30-45B1-A0E8-7C4AB48650CD}" type="presParOf" srcId="{A4C10E48-ECB3-4DA9-8E4F-41030764F731}" destId="{441FA063-6665-42B8-BFD8-4618CB895585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989369-F872-4528-B70F-9F26C5E49BC2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521C6B5-0F72-4051-9247-DEED76935E57}">
      <dgm:prSet/>
      <dgm:spPr/>
      <dgm:t>
        <a:bodyPr/>
        <a:lstStyle/>
        <a:p>
          <a:r>
            <a:rPr lang="en-US"/>
            <a:t>Where did this come from?</a:t>
          </a:r>
        </a:p>
      </dgm:t>
    </dgm:pt>
    <dgm:pt modelId="{65A51CA0-1BD3-45FA-A50B-3A03F2B8C3E8}" type="parTrans" cxnId="{DEA83542-86C1-49C1-866D-FD46B66A2B7C}">
      <dgm:prSet/>
      <dgm:spPr/>
      <dgm:t>
        <a:bodyPr/>
        <a:lstStyle/>
        <a:p>
          <a:endParaRPr lang="en-US"/>
        </a:p>
      </dgm:t>
    </dgm:pt>
    <dgm:pt modelId="{04E5DA13-974D-4ACD-B67A-5DD58FCDF479}" type="sibTrans" cxnId="{DEA83542-86C1-49C1-866D-FD46B66A2B7C}">
      <dgm:prSet/>
      <dgm:spPr/>
      <dgm:t>
        <a:bodyPr/>
        <a:lstStyle/>
        <a:p>
          <a:endParaRPr lang="en-US"/>
        </a:p>
      </dgm:t>
    </dgm:pt>
    <dgm:pt modelId="{E058C131-3344-4D06-8DA4-62BC7AF522E5}">
      <dgm:prSet/>
      <dgm:spPr/>
      <dgm:t>
        <a:bodyPr/>
        <a:lstStyle/>
        <a:p>
          <a:r>
            <a:rPr lang="en-US"/>
            <a:t>Proteins are sequences of amino acids</a:t>
          </a:r>
        </a:p>
      </dgm:t>
    </dgm:pt>
    <dgm:pt modelId="{F33A4833-7EF2-460A-903C-2B1F2AD07BE7}" type="parTrans" cxnId="{D451B002-2671-48AF-B5D5-16A75A09915E}">
      <dgm:prSet/>
      <dgm:spPr/>
      <dgm:t>
        <a:bodyPr/>
        <a:lstStyle/>
        <a:p>
          <a:endParaRPr lang="en-US"/>
        </a:p>
      </dgm:t>
    </dgm:pt>
    <dgm:pt modelId="{532F115E-D072-4D86-B859-E74E797B3806}" type="sibTrans" cxnId="{D451B002-2671-48AF-B5D5-16A75A09915E}">
      <dgm:prSet/>
      <dgm:spPr/>
      <dgm:t>
        <a:bodyPr/>
        <a:lstStyle/>
        <a:p>
          <a:endParaRPr lang="en-US"/>
        </a:p>
      </dgm:t>
    </dgm:pt>
    <dgm:pt modelId="{4A8DDF6E-47FD-4044-8266-AC0B65566EC8}">
      <dgm:prSet/>
      <dgm:spPr/>
      <dgm:t>
        <a:bodyPr/>
        <a:lstStyle/>
        <a:p>
          <a:r>
            <a:rPr lang="en-US"/>
            <a:t>When you compare Syncitin 1 to the Spike protein, there is a FOUR amino acid overlap</a:t>
          </a:r>
        </a:p>
      </dgm:t>
    </dgm:pt>
    <dgm:pt modelId="{3D6BDC64-1BDC-443D-B6DE-FE124ECEA8EF}" type="parTrans" cxnId="{191C2884-3D2B-4355-BEA2-114B66279EE7}">
      <dgm:prSet/>
      <dgm:spPr/>
      <dgm:t>
        <a:bodyPr/>
        <a:lstStyle/>
        <a:p>
          <a:endParaRPr lang="en-US"/>
        </a:p>
      </dgm:t>
    </dgm:pt>
    <dgm:pt modelId="{2A421F3F-B4EC-4C84-83D1-B507E803F0FD}" type="sibTrans" cxnId="{191C2884-3D2B-4355-BEA2-114B66279EE7}">
      <dgm:prSet/>
      <dgm:spPr/>
      <dgm:t>
        <a:bodyPr/>
        <a:lstStyle/>
        <a:p>
          <a:endParaRPr lang="en-US"/>
        </a:p>
      </dgm:t>
    </dgm:pt>
    <dgm:pt modelId="{A4A835C2-B3BE-4465-BA3E-49C9A9C2C896}">
      <dgm:prSet/>
      <dgm:spPr/>
      <dgm:t>
        <a:bodyPr/>
        <a:lstStyle/>
        <a:p>
          <a:r>
            <a:rPr lang="en-US" dirty="0"/>
            <a:t>What is </a:t>
          </a:r>
          <a:r>
            <a:rPr lang="en-US" dirty="0" err="1"/>
            <a:t>Syncitin</a:t>
          </a:r>
          <a:r>
            <a:rPr lang="en-US" dirty="0"/>
            <a:t> 1?</a:t>
          </a:r>
        </a:p>
      </dgm:t>
    </dgm:pt>
    <dgm:pt modelId="{CE077E50-29BB-4D46-AB01-5BC856BB2372}" type="parTrans" cxnId="{E0FB463E-F35C-4552-98DB-29C4E8282D20}">
      <dgm:prSet/>
      <dgm:spPr/>
      <dgm:t>
        <a:bodyPr/>
        <a:lstStyle/>
        <a:p>
          <a:endParaRPr lang="en-US"/>
        </a:p>
      </dgm:t>
    </dgm:pt>
    <dgm:pt modelId="{26A5E64F-754B-47B9-995F-5E05CB87E89A}" type="sibTrans" cxnId="{E0FB463E-F35C-4552-98DB-29C4E8282D20}">
      <dgm:prSet/>
      <dgm:spPr/>
      <dgm:t>
        <a:bodyPr/>
        <a:lstStyle/>
        <a:p>
          <a:endParaRPr lang="en-US"/>
        </a:p>
      </dgm:t>
    </dgm:pt>
    <dgm:pt modelId="{5B20F6E0-3AB1-4DA6-A94A-0248D5ABD02E}">
      <dgm:prSet/>
      <dgm:spPr/>
      <dgm:t>
        <a:bodyPr/>
        <a:lstStyle/>
        <a:p>
          <a:r>
            <a:rPr lang="en-US"/>
            <a:t>Important in forming the human placenta</a:t>
          </a:r>
        </a:p>
      </dgm:t>
    </dgm:pt>
    <dgm:pt modelId="{02EBC1B6-5D3C-45BA-9AFD-510A6873E1E8}" type="parTrans" cxnId="{255CCA4D-5598-4496-BA23-7C3BF8F6D355}">
      <dgm:prSet/>
      <dgm:spPr/>
      <dgm:t>
        <a:bodyPr/>
        <a:lstStyle/>
        <a:p>
          <a:endParaRPr lang="en-US"/>
        </a:p>
      </dgm:t>
    </dgm:pt>
    <dgm:pt modelId="{0433966E-3132-4FB1-93FA-5FE68D456B63}" type="sibTrans" cxnId="{255CCA4D-5598-4496-BA23-7C3BF8F6D355}">
      <dgm:prSet/>
      <dgm:spPr/>
      <dgm:t>
        <a:bodyPr/>
        <a:lstStyle/>
        <a:p>
          <a:endParaRPr lang="en-US"/>
        </a:p>
      </dgm:t>
    </dgm:pt>
    <dgm:pt modelId="{72FA714A-14D7-4C46-A4C3-6207B2E243DB}">
      <dgm:prSet/>
      <dgm:spPr/>
      <dgm:t>
        <a:bodyPr/>
        <a:lstStyle/>
        <a:p>
          <a:r>
            <a:rPr lang="en-US"/>
            <a:t>Theory</a:t>
          </a:r>
        </a:p>
      </dgm:t>
    </dgm:pt>
    <dgm:pt modelId="{72141CD4-2811-485E-9FEB-9EA101BDFE61}" type="parTrans" cxnId="{1571C74C-D2CB-4477-9C46-F0FE255F88E3}">
      <dgm:prSet/>
      <dgm:spPr/>
      <dgm:t>
        <a:bodyPr/>
        <a:lstStyle/>
        <a:p>
          <a:endParaRPr lang="en-US"/>
        </a:p>
      </dgm:t>
    </dgm:pt>
    <dgm:pt modelId="{7EFEEB63-831C-4200-86DC-E8FB3D3E55F2}" type="sibTrans" cxnId="{1571C74C-D2CB-4477-9C46-F0FE255F88E3}">
      <dgm:prSet/>
      <dgm:spPr/>
      <dgm:t>
        <a:bodyPr/>
        <a:lstStyle/>
        <a:p>
          <a:endParaRPr lang="en-US"/>
        </a:p>
      </dgm:t>
    </dgm:pt>
    <dgm:pt modelId="{98E4BED9-7EB6-492C-9283-13D3F7C7D27D}">
      <dgm:prSet/>
      <dgm:spPr/>
      <dgm:t>
        <a:bodyPr/>
        <a:lstStyle/>
        <a:p>
          <a:r>
            <a:rPr lang="en-US" dirty="0"/>
            <a:t>Making antibodies to the COVID spike protein will make antibodies to </a:t>
          </a:r>
          <a:r>
            <a:rPr lang="en-US" dirty="0" err="1"/>
            <a:t>Syncitin</a:t>
          </a:r>
          <a:r>
            <a:rPr lang="en-US" dirty="0"/>
            <a:t> 1 and therefore the human placenta</a:t>
          </a:r>
        </a:p>
      </dgm:t>
    </dgm:pt>
    <dgm:pt modelId="{531329FB-40B5-4EC4-920F-0EDACBB58642}" type="parTrans" cxnId="{4C76BB1B-F80C-4C7C-970F-FA8561F8075C}">
      <dgm:prSet/>
      <dgm:spPr/>
      <dgm:t>
        <a:bodyPr/>
        <a:lstStyle/>
        <a:p>
          <a:endParaRPr lang="en-US"/>
        </a:p>
      </dgm:t>
    </dgm:pt>
    <dgm:pt modelId="{ED0306CA-D6C6-4008-8DFC-ABB26F1F944E}" type="sibTrans" cxnId="{4C76BB1B-F80C-4C7C-970F-FA8561F8075C}">
      <dgm:prSet/>
      <dgm:spPr/>
      <dgm:t>
        <a:bodyPr/>
        <a:lstStyle/>
        <a:p>
          <a:endParaRPr lang="en-US"/>
        </a:p>
      </dgm:t>
    </dgm:pt>
    <dgm:pt modelId="{7892CDC8-05E4-DA4B-BA59-7875D16A7036}" type="pres">
      <dgm:prSet presAssocID="{8F989369-F872-4528-B70F-9F26C5E49BC2}" presName="linear" presStyleCnt="0">
        <dgm:presLayoutVars>
          <dgm:dir/>
          <dgm:animLvl val="lvl"/>
          <dgm:resizeHandles val="exact"/>
        </dgm:presLayoutVars>
      </dgm:prSet>
      <dgm:spPr/>
    </dgm:pt>
    <dgm:pt modelId="{D700E9F1-D637-234B-A767-3E6D7F04447E}" type="pres">
      <dgm:prSet presAssocID="{2521C6B5-0F72-4051-9247-DEED76935E57}" presName="parentLin" presStyleCnt="0"/>
      <dgm:spPr/>
    </dgm:pt>
    <dgm:pt modelId="{A01F7F77-F7C2-C54F-A77B-D76945AA182E}" type="pres">
      <dgm:prSet presAssocID="{2521C6B5-0F72-4051-9247-DEED76935E57}" presName="parentLeftMargin" presStyleLbl="node1" presStyleIdx="0" presStyleCnt="3"/>
      <dgm:spPr/>
    </dgm:pt>
    <dgm:pt modelId="{59793B1C-E61D-254D-B91F-1FECB69DA217}" type="pres">
      <dgm:prSet presAssocID="{2521C6B5-0F72-4051-9247-DEED76935E5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5363A7B-4182-6C4E-A8E4-8C54BA3E4CA5}" type="pres">
      <dgm:prSet presAssocID="{2521C6B5-0F72-4051-9247-DEED76935E57}" presName="negativeSpace" presStyleCnt="0"/>
      <dgm:spPr/>
    </dgm:pt>
    <dgm:pt modelId="{FCC0BBA8-1FCA-2446-BDBB-55C4716AF075}" type="pres">
      <dgm:prSet presAssocID="{2521C6B5-0F72-4051-9247-DEED76935E57}" presName="childText" presStyleLbl="conFgAcc1" presStyleIdx="0" presStyleCnt="3">
        <dgm:presLayoutVars>
          <dgm:bulletEnabled val="1"/>
        </dgm:presLayoutVars>
      </dgm:prSet>
      <dgm:spPr/>
    </dgm:pt>
    <dgm:pt modelId="{97CDD66E-12AF-F642-A052-61A36C75466C}" type="pres">
      <dgm:prSet presAssocID="{04E5DA13-974D-4ACD-B67A-5DD58FCDF479}" presName="spaceBetweenRectangles" presStyleCnt="0"/>
      <dgm:spPr/>
    </dgm:pt>
    <dgm:pt modelId="{3CB34B37-1EEE-A14B-883A-95F2CF201B7C}" type="pres">
      <dgm:prSet presAssocID="{A4A835C2-B3BE-4465-BA3E-49C9A9C2C896}" presName="parentLin" presStyleCnt="0"/>
      <dgm:spPr/>
    </dgm:pt>
    <dgm:pt modelId="{1263C70C-6FE9-4F43-9064-98CD51804FA9}" type="pres">
      <dgm:prSet presAssocID="{A4A835C2-B3BE-4465-BA3E-49C9A9C2C896}" presName="parentLeftMargin" presStyleLbl="node1" presStyleIdx="0" presStyleCnt="3"/>
      <dgm:spPr/>
    </dgm:pt>
    <dgm:pt modelId="{C8415886-0B4B-1945-A4AD-B4F938B84FAB}" type="pres">
      <dgm:prSet presAssocID="{A4A835C2-B3BE-4465-BA3E-49C9A9C2C89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F4409A-0AA9-B043-996C-9BBACBB52924}" type="pres">
      <dgm:prSet presAssocID="{A4A835C2-B3BE-4465-BA3E-49C9A9C2C896}" presName="negativeSpace" presStyleCnt="0"/>
      <dgm:spPr/>
    </dgm:pt>
    <dgm:pt modelId="{40B875EF-CC91-2D44-B312-DD420BABF6F8}" type="pres">
      <dgm:prSet presAssocID="{A4A835C2-B3BE-4465-BA3E-49C9A9C2C896}" presName="childText" presStyleLbl="conFgAcc1" presStyleIdx="1" presStyleCnt="3">
        <dgm:presLayoutVars>
          <dgm:bulletEnabled val="1"/>
        </dgm:presLayoutVars>
      </dgm:prSet>
      <dgm:spPr/>
    </dgm:pt>
    <dgm:pt modelId="{644C9C4C-3AB8-5443-8B5A-50548E24E6B2}" type="pres">
      <dgm:prSet presAssocID="{26A5E64F-754B-47B9-995F-5E05CB87E89A}" presName="spaceBetweenRectangles" presStyleCnt="0"/>
      <dgm:spPr/>
    </dgm:pt>
    <dgm:pt modelId="{8CB4EE97-4EEB-BD4E-B9CF-1C209AB544E8}" type="pres">
      <dgm:prSet presAssocID="{72FA714A-14D7-4C46-A4C3-6207B2E243DB}" presName="parentLin" presStyleCnt="0"/>
      <dgm:spPr/>
    </dgm:pt>
    <dgm:pt modelId="{BDF54BC2-0E44-E34D-8D0B-4BB9A0930D51}" type="pres">
      <dgm:prSet presAssocID="{72FA714A-14D7-4C46-A4C3-6207B2E243DB}" presName="parentLeftMargin" presStyleLbl="node1" presStyleIdx="1" presStyleCnt="3"/>
      <dgm:spPr/>
    </dgm:pt>
    <dgm:pt modelId="{7879DC4B-B55C-CB4C-B33B-699668FF548C}" type="pres">
      <dgm:prSet presAssocID="{72FA714A-14D7-4C46-A4C3-6207B2E243D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C677C07-36E5-E44D-878B-0D21A337A636}" type="pres">
      <dgm:prSet presAssocID="{72FA714A-14D7-4C46-A4C3-6207B2E243DB}" presName="negativeSpace" presStyleCnt="0"/>
      <dgm:spPr/>
    </dgm:pt>
    <dgm:pt modelId="{AAC010DF-C746-3346-A508-B037BBE2DE18}" type="pres">
      <dgm:prSet presAssocID="{72FA714A-14D7-4C46-A4C3-6207B2E243D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451B002-2671-48AF-B5D5-16A75A09915E}" srcId="{2521C6B5-0F72-4051-9247-DEED76935E57}" destId="{E058C131-3344-4D06-8DA4-62BC7AF522E5}" srcOrd="0" destOrd="0" parTransId="{F33A4833-7EF2-460A-903C-2B1F2AD07BE7}" sibTransId="{532F115E-D072-4D86-B859-E74E797B3806}"/>
    <dgm:cxn modelId="{16F9791B-ACFA-5D42-8E3D-182C13DEF486}" type="presOf" srcId="{A4A835C2-B3BE-4465-BA3E-49C9A9C2C896}" destId="{C8415886-0B4B-1945-A4AD-B4F938B84FAB}" srcOrd="1" destOrd="0" presId="urn:microsoft.com/office/officeart/2005/8/layout/list1"/>
    <dgm:cxn modelId="{4C76BB1B-F80C-4C7C-970F-FA8561F8075C}" srcId="{72FA714A-14D7-4C46-A4C3-6207B2E243DB}" destId="{98E4BED9-7EB6-492C-9283-13D3F7C7D27D}" srcOrd="0" destOrd="0" parTransId="{531329FB-40B5-4EC4-920F-0EDACBB58642}" sibTransId="{ED0306CA-D6C6-4008-8DFC-ABB26F1F944E}"/>
    <dgm:cxn modelId="{DDD82F25-9384-2841-8D55-1A5519CC51C5}" type="presOf" srcId="{72FA714A-14D7-4C46-A4C3-6207B2E243DB}" destId="{7879DC4B-B55C-CB4C-B33B-699668FF548C}" srcOrd="1" destOrd="0" presId="urn:microsoft.com/office/officeart/2005/8/layout/list1"/>
    <dgm:cxn modelId="{3F93AA3C-B8DB-0840-87BA-1D2FCE702212}" type="presOf" srcId="{72FA714A-14D7-4C46-A4C3-6207B2E243DB}" destId="{BDF54BC2-0E44-E34D-8D0B-4BB9A0930D51}" srcOrd="0" destOrd="0" presId="urn:microsoft.com/office/officeart/2005/8/layout/list1"/>
    <dgm:cxn modelId="{E0FB463E-F35C-4552-98DB-29C4E8282D20}" srcId="{8F989369-F872-4528-B70F-9F26C5E49BC2}" destId="{A4A835C2-B3BE-4465-BA3E-49C9A9C2C896}" srcOrd="1" destOrd="0" parTransId="{CE077E50-29BB-4D46-AB01-5BC856BB2372}" sibTransId="{26A5E64F-754B-47B9-995F-5E05CB87E89A}"/>
    <dgm:cxn modelId="{DEA83542-86C1-49C1-866D-FD46B66A2B7C}" srcId="{8F989369-F872-4528-B70F-9F26C5E49BC2}" destId="{2521C6B5-0F72-4051-9247-DEED76935E57}" srcOrd="0" destOrd="0" parTransId="{65A51CA0-1BD3-45FA-A50B-3A03F2B8C3E8}" sibTransId="{04E5DA13-974D-4ACD-B67A-5DD58FCDF479}"/>
    <dgm:cxn modelId="{4DA6024A-ADB8-4B49-BF21-EC62D0F82980}" type="presOf" srcId="{8F989369-F872-4528-B70F-9F26C5E49BC2}" destId="{7892CDC8-05E4-DA4B-BA59-7875D16A7036}" srcOrd="0" destOrd="0" presId="urn:microsoft.com/office/officeart/2005/8/layout/list1"/>
    <dgm:cxn modelId="{1571C74C-D2CB-4477-9C46-F0FE255F88E3}" srcId="{8F989369-F872-4528-B70F-9F26C5E49BC2}" destId="{72FA714A-14D7-4C46-A4C3-6207B2E243DB}" srcOrd="2" destOrd="0" parTransId="{72141CD4-2811-485E-9FEB-9EA101BDFE61}" sibTransId="{7EFEEB63-831C-4200-86DC-E8FB3D3E55F2}"/>
    <dgm:cxn modelId="{255CCA4D-5598-4496-BA23-7C3BF8F6D355}" srcId="{A4A835C2-B3BE-4465-BA3E-49C9A9C2C896}" destId="{5B20F6E0-3AB1-4DA6-A94A-0248D5ABD02E}" srcOrd="0" destOrd="0" parTransId="{02EBC1B6-5D3C-45BA-9AFD-510A6873E1E8}" sibTransId="{0433966E-3132-4FB1-93FA-5FE68D456B63}"/>
    <dgm:cxn modelId="{3391D150-556D-E14B-8FA2-7FFBD693155C}" type="presOf" srcId="{A4A835C2-B3BE-4465-BA3E-49C9A9C2C896}" destId="{1263C70C-6FE9-4F43-9064-98CD51804FA9}" srcOrd="0" destOrd="0" presId="urn:microsoft.com/office/officeart/2005/8/layout/list1"/>
    <dgm:cxn modelId="{280B8663-AFC8-3E45-A7FC-8E36937A557E}" type="presOf" srcId="{2521C6B5-0F72-4051-9247-DEED76935E57}" destId="{59793B1C-E61D-254D-B91F-1FECB69DA217}" srcOrd="1" destOrd="0" presId="urn:microsoft.com/office/officeart/2005/8/layout/list1"/>
    <dgm:cxn modelId="{49C73C7C-D2FF-D741-B4F5-3769E48C6D41}" type="presOf" srcId="{98E4BED9-7EB6-492C-9283-13D3F7C7D27D}" destId="{AAC010DF-C746-3346-A508-B037BBE2DE18}" srcOrd="0" destOrd="0" presId="urn:microsoft.com/office/officeart/2005/8/layout/list1"/>
    <dgm:cxn modelId="{191C2884-3D2B-4355-BEA2-114B66279EE7}" srcId="{2521C6B5-0F72-4051-9247-DEED76935E57}" destId="{4A8DDF6E-47FD-4044-8266-AC0B65566EC8}" srcOrd="1" destOrd="0" parTransId="{3D6BDC64-1BDC-443D-B6DE-FE124ECEA8EF}" sibTransId="{2A421F3F-B4EC-4C84-83D1-B507E803F0FD}"/>
    <dgm:cxn modelId="{FF86C7AA-1944-EE40-B13C-BF07CB041CCF}" type="presOf" srcId="{2521C6B5-0F72-4051-9247-DEED76935E57}" destId="{A01F7F77-F7C2-C54F-A77B-D76945AA182E}" srcOrd="0" destOrd="0" presId="urn:microsoft.com/office/officeart/2005/8/layout/list1"/>
    <dgm:cxn modelId="{6C8DC8CD-A731-A745-B33E-D63DEAA0388B}" type="presOf" srcId="{4A8DDF6E-47FD-4044-8266-AC0B65566EC8}" destId="{FCC0BBA8-1FCA-2446-BDBB-55C4716AF075}" srcOrd="0" destOrd="1" presId="urn:microsoft.com/office/officeart/2005/8/layout/list1"/>
    <dgm:cxn modelId="{D874E3E8-1AF1-EC42-9AEE-7CD5F783899D}" type="presOf" srcId="{E058C131-3344-4D06-8DA4-62BC7AF522E5}" destId="{FCC0BBA8-1FCA-2446-BDBB-55C4716AF075}" srcOrd="0" destOrd="0" presId="urn:microsoft.com/office/officeart/2005/8/layout/list1"/>
    <dgm:cxn modelId="{406881F2-E678-A84A-A491-44F3CFED3B50}" type="presOf" srcId="{5B20F6E0-3AB1-4DA6-A94A-0248D5ABD02E}" destId="{40B875EF-CC91-2D44-B312-DD420BABF6F8}" srcOrd="0" destOrd="0" presId="urn:microsoft.com/office/officeart/2005/8/layout/list1"/>
    <dgm:cxn modelId="{39864D11-D746-D94C-BCE0-832611B2BBB8}" type="presParOf" srcId="{7892CDC8-05E4-DA4B-BA59-7875D16A7036}" destId="{D700E9F1-D637-234B-A767-3E6D7F04447E}" srcOrd="0" destOrd="0" presId="urn:microsoft.com/office/officeart/2005/8/layout/list1"/>
    <dgm:cxn modelId="{7CBA8641-DE35-9B4D-B1B5-9952330F6E93}" type="presParOf" srcId="{D700E9F1-D637-234B-A767-3E6D7F04447E}" destId="{A01F7F77-F7C2-C54F-A77B-D76945AA182E}" srcOrd="0" destOrd="0" presId="urn:microsoft.com/office/officeart/2005/8/layout/list1"/>
    <dgm:cxn modelId="{C486BEB0-195B-CB4D-A164-C8906C95FD9F}" type="presParOf" srcId="{D700E9F1-D637-234B-A767-3E6D7F04447E}" destId="{59793B1C-E61D-254D-B91F-1FECB69DA217}" srcOrd="1" destOrd="0" presId="urn:microsoft.com/office/officeart/2005/8/layout/list1"/>
    <dgm:cxn modelId="{6DA9AFB0-7133-5748-B009-B23028350827}" type="presParOf" srcId="{7892CDC8-05E4-DA4B-BA59-7875D16A7036}" destId="{05363A7B-4182-6C4E-A8E4-8C54BA3E4CA5}" srcOrd="1" destOrd="0" presId="urn:microsoft.com/office/officeart/2005/8/layout/list1"/>
    <dgm:cxn modelId="{2FF1B399-A8B7-1E46-97B9-DAAA24D12F58}" type="presParOf" srcId="{7892CDC8-05E4-DA4B-BA59-7875D16A7036}" destId="{FCC0BBA8-1FCA-2446-BDBB-55C4716AF075}" srcOrd="2" destOrd="0" presId="urn:microsoft.com/office/officeart/2005/8/layout/list1"/>
    <dgm:cxn modelId="{1E177175-FFF6-964B-9705-0CACB67999FB}" type="presParOf" srcId="{7892CDC8-05E4-DA4B-BA59-7875D16A7036}" destId="{97CDD66E-12AF-F642-A052-61A36C75466C}" srcOrd="3" destOrd="0" presId="urn:microsoft.com/office/officeart/2005/8/layout/list1"/>
    <dgm:cxn modelId="{5C6B91F6-70A9-1A48-A53F-B852295FD269}" type="presParOf" srcId="{7892CDC8-05E4-DA4B-BA59-7875D16A7036}" destId="{3CB34B37-1EEE-A14B-883A-95F2CF201B7C}" srcOrd="4" destOrd="0" presId="urn:microsoft.com/office/officeart/2005/8/layout/list1"/>
    <dgm:cxn modelId="{6CE50F89-F2C0-F645-819D-381635F0163F}" type="presParOf" srcId="{3CB34B37-1EEE-A14B-883A-95F2CF201B7C}" destId="{1263C70C-6FE9-4F43-9064-98CD51804FA9}" srcOrd="0" destOrd="0" presId="urn:microsoft.com/office/officeart/2005/8/layout/list1"/>
    <dgm:cxn modelId="{72C5148A-8EA8-9348-837B-578241194C9F}" type="presParOf" srcId="{3CB34B37-1EEE-A14B-883A-95F2CF201B7C}" destId="{C8415886-0B4B-1945-A4AD-B4F938B84FAB}" srcOrd="1" destOrd="0" presId="urn:microsoft.com/office/officeart/2005/8/layout/list1"/>
    <dgm:cxn modelId="{6741F760-6F66-3C48-B008-B024D4D4D75D}" type="presParOf" srcId="{7892CDC8-05E4-DA4B-BA59-7875D16A7036}" destId="{01F4409A-0AA9-B043-996C-9BBACBB52924}" srcOrd="5" destOrd="0" presId="urn:microsoft.com/office/officeart/2005/8/layout/list1"/>
    <dgm:cxn modelId="{A83366F0-DC6D-294B-839A-5B92CD025D1E}" type="presParOf" srcId="{7892CDC8-05E4-DA4B-BA59-7875D16A7036}" destId="{40B875EF-CC91-2D44-B312-DD420BABF6F8}" srcOrd="6" destOrd="0" presId="urn:microsoft.com/office/officeart/2005/8/layout/list1"/>
    <dgm:cxn modelId="{A3402556-0A6D-BF42-90ED-7CFBEA447918}" type="presParOf" srcId="{7892CDC8-05E4-DA4B-BA59-7875D16A7036}" destId="{644C9C4C-3AB8-5443-8B5A-50548E24E6B2}" srcOrd="7" destOrd="0" presId="urn:microsoft.com/office/officeart/2005/8/layout/list1"/>
    <dgm:cxn modelId="{CECB418B-2030-B44D-AC9A-184D079DEB8E}" type="presParOf" srcId="{7892CDC8-05E4-DA4B-BA59-7875D16A7036}" destId="{8CB4EE97-4EEB-BD4E-B9CF-1C209AB544E8}" srcOrd="8" destOrd="0" presId="urn:microsoft.com/office/officeart/2005/8/layout/list1"/>
    <dgm:cxn modelId="{93BDF2F5-4F4E-1047-8D1F-1258BDBA72D3}" type="presParOf" srcId="{8CB4EE97-4EEB-BD4E-B9CF-1C209AB544E8}" destId="{BDF54BC2-0E44-E34D-8D0B-4BB9A0930D51}" srcOrd="0" destOrd="0" presId="urn:microsoft.com/office/officeart/2005/8/layout/list1"/>
    <dgm:cxn modelId="{08D9A1D9-ED89-524D-8687-DB321333827E}" type="presParOf" srcId="{8CB4EE97-4EEB-BD4E-B9CF-1C209AB544E8}" destId="{7879DC4B-B55C-CB4C-B33B-699668FF548C}" srcOrd="1" destOrd="0" presId="urn:microsoft.com/office/officeart/2005/8/layout/list1"/>
    <dgm:cxn modelId="{E942D1A1-D189-3D4A-A0FF-B3D13CB34A5A}" type="presParOf" srcId="{7892CDC8-05E4-DA4B-BA59-7875D16A7036}" destId="{8C677C07-36E5-E44D-878B-0D21A337A636}" srcOrd="9" destOrd="0" presId="urn:microsoft.com/office/officeart/2005/8/layout/list1"/>
    <dgm:cxn modelId="{2610C674-FC6A-0E44-9145-A3A10E07F8D9}" type="presParOf" srcId="{7892CDC8-05E4-DA4B-BA59-7875D16A7036}" destId="{AAC010DF-C746-3346-A508-B037BBE2DE1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389BE3-D417-40BB-8A8E-A64A077857D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3B01B8-1B25-4E47-92A2-EE21E29FAA0C}">
      <dgm:prSet/>
      <dgm:spPr/>
      <dgm:t>
        <a:bodyPr/>
        <a:lstStyle/>
        <a:p>
          <a:r>
            <a:rPr lang="en-US" baseline="0" dirty="0"/>
            <a:t>REQUIRES </a:t>
          </a:r>
          <a:r>
            <a:rPr lang="en-US" b="1" u="sng" baseline="0" dirty="0">
              <a:solidFill>
                <a:srgbClr val="FF0000"/>
              </a:solidFill>
            </a:rPr>
            <a:t>50-80</a:t>
          </a:r>
          <a:r>
            <a:rPr lang="en-US" b="1" u="sng" baseline="0" dirty="0"/>
            <a:t> MATCHED AMINO ACIDS</a:t>
          </a:r>
          <a:endParaRPr lang="en-US" b="1" u="sng" dirty="0"/>
        </a:p>
      </dgm:t>
    </dgm:pt>
    <dgm:pt modelId="{5440245C-975B-46B3-80D1-20D0D906549E}" type="parTrans" cxnId="{263CB526-42A0-4AAB-9657-6942B16501A0}">
      <dgm:prSet/>
      <dgm:spPr/>
      <dgm:t>
        <a:bodyPr/>
        <a:lstStyle/>
        <a:p>
          <a:endParaRPr lang="en-US"/>
        </a:p>
      </dgm:t>
    </dgm:pt>
    <dgm:pt modelId="{8DE3E5F9-E618-433B-97DB-B525BC9472EE}" type="sibTrans" cxnId="{263CB526-42A0-4AAB-9657-6942B16501A0}">
      <dgm:prSet/>
      <dgm:spPr/>
      <dgm:t>
        <a:bodyPr/>
        <a:lstStyle/>
        <a:p>
          <a:endParaRPr lang="en-US"/>
        </a:p>
      </dgm:t>
    </dgm:pt>
    <dgm:pt modelId="{02E366D7-16EB-4F84-9AD0-99D4C8E66EC4}">
      <dgm:prSet custT="1"/>
      <dgm:spPr/>
      <dgm:t>
        <a:bodyPr/>
        <a:lstStyle/>
        <a:p>
          <a:r>
            <a:rPr lang="en-US" sz="3600" baseline="0" dirty="0"/>
            <a:t>HOW CLOSELY LINKED ARE THE TWO PROTEINS? </a:t>
          </a:r>
          <a:r>
            <a:rPr lang="en-US" sz="4000" b="1" u="sng" baseline="0" dirty="0">
              <a:solidFill>
                <a:srgbClr val="FF0000"/>
              </a:solidFill>
            </a:rPr>
            <a:t>FOUR</a:t>
          </a:r>
          <a:r>
            <a:rPr lang="en-US" sz="4000" b="1" u="sng" baseline="0" dirty="0"/>
            <a:t> AMINO ACIDS</a:t>
          </a:r>
          <a:endParaRPr lang="en-US" sz="4000" b="1" u="sng" dirty="0"/>
        </a:p>
      </dgm:t>
    </dgm:pt>
    <dgm:pt modelId="{35B95347-EDE2-4686-9186-DB0A02A68959}" type="parTrans" cxnId="{1C066BA9-D62A-44CC-8FB4-F10CCABADD5C}">
      <dgm:prSet/>
      <dgm:spPr/>
      <dgm:t>
        <a:bodyPr/>
        <a:lstStyle/>
        <a:p>
          <a:endParaRPr lang="en-US"/>
        </a:p>
      </dgm:t>
    </dgm:pt>
    <dgm:pt modelId="{A4121705-08A1-40B2-AA89-2014B82D182C}" type="sibTrans" cxnId="{1C066BA9-D62A-44CC-8FB4-F10CCABADD5C}">
      <dgm:prSet/>
      <dgm:spPr/>
      <dgm:t>
        <a:bodyPr/>
        <a:lstStyle/>
        <a:p>
          <a:endParaRPr lang="en-US"/>
        </a:p>
      </dgm:t>
    </dgm:pt>
    <dgm:pt modelId="{92EA7ADD-0F42-F146-AF3D-F49FBEF3AD32}" type="pres">
      <dgm:prSet presAssocID="{B8389BE3-D417-40BB-8A8E-A64A077857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7792C1-BEBC-8943-A755-B5997136EF91}" type="pres">
      <dgm:prSet presAssocID="{DF3B01B8-1B25-4E47-92A2-EE21E29FAA0C}" presName="hierRoot1" presStyleCnt="0"/>
      <dgm:spPr/>
    </dgm:pt>
    <dgm:pt modelId="{93CFAD7F-3CC3-CF48-AFB5-B353D87177A0}" type="pres">
      <dgm:prSet presAssocID="{DF3B01B8-1B25-4E47-92A2-EE21E29FAA0C}" presName="composite" presStyleCnt="0"/>
      <dgm:spPr/>
    </dgm:pt>
    <dgm:pt modelId="{28CB3FE0-5980-0A44-B31E-EC6EFEACEA22}" type="pres">
      <dgm:prSet presAssocID="{DF3B01B8-1B25-4E47-92A2-EE21E29FAA0C}" presName="background" presStyleLbl="node0" presStyleIdx="0" presStyleCnt="2"/>
      <dgm:spPr/>
    </dgm:pt>
    <dgm:pt modelId="{0A1F1CAD-E901-D24C-8202-55FB8C558E3C}" type="pres">
      <dgm:prSet presAssocID="{DF3B01B8-1B25-4E47-92A2-EE21E29FAA0C}" presName="text" presStyleLbl="fgAcc0" presStyleIdx="0" presStyleCnt="2">
        <dgm:presLayoutVars>
          <dgm:chPref val="3"/>
        </dgm:presLayoutVars>
      </dgm:prSet>
      <dgm:spPr/>
    </dgm:pt>
    <dgm:pt modelId="{5848EB38-9CD8-5D47-AF50-943DFDE2DC1A}" type="pres">
      <dgm:prSet presAssocID="{DF3B01B8-1B25-4E47-92A2-EE21E29FAA0C}" presName="hierChild2" presStyleCnt="0"/>
      <dgm:spPr/>
    </dgm:pt>
    <dgm:pt modelId="{B5FE69EC-72B3-5D4E-BC4E-BCD4B631B6E5}" type="pres">
      <dgm:prSet presAssocID="{02E366D7-16EB-4F84-9AD0-99D4C8E66EC4}" presName="hierRoot1" presStyleCnt="0"/>
      <dgm:spPr/>
    </dgm:pt>
    <dgm:pt modelId="{2AB2595D-BD12-4C44-A079-499FF1398ACA}" type="pres">
      <dgm:prSet presAssocID="{02E366D7-16EB-4F84-9AD0-99D4C8E66EC4}" presName="composite" presStyleCnt="0"/>
      <dgm:spPr/>
    </dgm:pt>
    <dgm:pt modelId="{279EF12B-2B8B-EE4B-8808-3C763AC4ABD8}" type="pres">
      <dgm:prSet presAssocID="{02E366D7-16EB-4F84-9AD0-99D4C8E66EC4}" presName="background" presStyleLbl="node0" presStyleIdx="1" presStyleCnt="2"/>
      <dgm:spPr/>
    </dgm:pt>
    <dgm:pt modelId="{5E8B297C-2039-C647-89F8-1A9617E89B98}" type="pres">
      <dgm:prSet presAssocID="{02E366D7-16EB-4F84-9AD0-99D4C8E66EC4}" presName="text" presStyleLbl="fgAcc0" presStyleIdx="1" presStyleCnt="2">
        <dgm:presLayoutVars>
          <dgm:chPref val="3"/>
        </dgm:presLayoutVars>
      </dgm:prSet>
      <dgm:spPr/>
    </dgm:pt>
    <dgm:pt modelId="{15F9652E-76EF-5147-B16F-3B87FB8EA1AD}" type="pres">
      <dgm:prSet presAssocID="{02E366D7-16EB-4F84-9AD0-99D4C8E66EC4}" presName="hierChild2" presStyleCnt="0"/>
      <dgm:spPr/>
    </dgm:pt>
  </dgm:ptLst>
  <dgm:cxnLst>
    <dgm:cxn modelId="{263CB526-42A0-4AAB-9657-6942B16501A0}" srcId="{B8389BE3-D417-40BB-8A8E-A64A077857DA}" destId="{DF3B01B8-1B25-4E47-92A2-EE21E29FAA0C}" srcOrd="0" destOrd="0" parTransId="{5440245C-975B-46B3-80D1-20D0D906549E}" sibTransId="{8DE3E5F9-E618-433B-97DB-B525BC9472EE}"/>
    <dgm:cxn modelId="{B8886B80-B3CC-4B47-88B8-25909AAE13AD}" type="presOf" srcId="{B8389BE3-D417-40BB-8A8E-A64A077857DA}" destId="{92EA7ADD-0F42-F146-AF3D-F49FBEF3AD32}" srcOrd="0" destOrd="0" presId="urn:microsoft.com/office/officeart/2005/8/layout/hierarchy1"/>
    <dgm:cxn modelId="{5320C692-2D62-A243-988D-51D9A348E2AF}" type="presOf" srcId="{02E366D7-16EB-4F84-9AD0-99D4C8E66EC4}" destId="{5E8B297C-2039-C647-89F8-1A9617E89B98}" srcOrd="0" destOrd="0" presId="urn:microsoft.com/office/officeart/2005/8/layout/hierarchy1"/>
    <dgm:cxn modelId="{1C066BA9-D62A-44CC-8FB4-F10CCABADD5C}" srcId="{B8389BE3-D417-40BB-8A8E-A64A077857DA}" destId="{02E366D7-16EB-4F84-9AD0-99D4C8E66EC4}" srcOrd="1" destOrd="0" parTransId="{35B95347-EDE2-4686-9186-DB0A02A68959}" sibTransId="{A4121705-08A1-40B2-AA89-2014B82D182C}"/>
    <dgm:cxn modelId="{9F966AB9-154C-464E-9930-D29276194F37}" type="presOf" srcId="{DF3B01B8-1B25-4E47-92A2-EE21E29FAA0C}" destId="{0A1F1CAD-E901-D24C-8202-55FB8C558E3C}" srcOrd="0" destOrd="0" presId="urn:microsoft.com/office/officeart/2005/8/layout/hierarchy1"/>
    <dgm:cxn modelId="{1DA8F2BB-F8D5-894F-BD20-81D74DDE407D}" type="presParOf" srcId="{92EA7ADD-0F42-F146-AF3D-F49FBEF3AD32}" destId="{C57792C1-BEBC-8943-A755-B5997136EF91}" srcOrd="0" destOrd="0" presId="urn:microsoft.com/office/officeart/2005/8/layout/hierarchy1"/>
    <dgm:cxn modelId="{077643A9-C257-FE41-80C4-62E245059639}" type="presParOf" srcId="{C57792C1-BEBC-8943-A755-B5997136EF91}" destId="{93CFAD7F-3CC3-CF48-AFB5-B353D87177A0}" srcOrd="0" destOrd="0" presId="urn:microsoft.com/office/officeart/2005/8/layout/hierarchy1"/>
    <dgm:cxn modelId="{48247C22-DF14-3D46-8293-5582AE48D50A}" type="presParOf" srcId="{93CFAD7F-3CC3-CF48-AFB5-B353D87177A0}" destId="{28CB3FE0-5980-0A44-B31E-EC6EFEACEA22}" srcOrd="0" destOrd="0" presId="urn:microsoft.com/office/officeart/2005/8/layout/hierarchy1"/>
    <dgm:cxn modelId="{9B164DC5-23ED-7940-8E06-23BA86B5AC3D}" type="presParOf" srcId="{93CFAD7F-3CC3-CF48-AFB5-B353D87177A0}" destId="{0A1F1CAD-E901-D24C-8202-55FB8C558E3C}" srcOrd="1" destOrd="0" presId="urn:microsoft.com/office/officeart/2005/8/layout/hierarchy1"/>
    <dgm:cxn modelId="{0B0EFDB4-F282-2B40-9C47-3DD7AF7DFA07}" type="presParOf" srcId="{C57792C1-BEBC-8943-A755-B5997136EF91}" destId="{5848EB38-9CD8-5D47-AF50-943DFDE2DC1A}" srcOrd="1" destOrd="0" presId="urn:microsoft.com/office/officeart/2005/8/layout/hierarchy1"/>
    <dgm:cxn modelId="{903DF294-F805-2B40-8FC4-712240512BE0}" type="presParOf" srcId="{92EA7ADD-0F42-F146-AF3D-F49FBEF3AD32}" destId="{B5FE69EC-72B3-5D4E-BC4E-BCD4B631B6E5}" srcOrd="1" destOrd="0" presId="urn:microsoft.com/office/officeart/2005/8/layout/hierarchy1"/>
    <dgm:cxn modelId="{254E88D1-6EC0-B742-AB47-8A02B206BD64}" type="presParOf" srcId="{B5FE69EC-72B3-5D4E-BC4E-BCD4B631B6E5}" destId="{2AB2595D-BD12-4C44-A079-499FF1398ACA}" srcOrd="0" destOrd="0" presId="urn:microsoft.com/office/officeart/2005/8/layout/hierarchy1"/>
    <dgm:cxn modelId="{C69D5BDF-29AA-0E43-8556-992A651E7300}" type="presParOf" srcId="{2AB2595D-BD12-4C44-A079-499FF1398ACA}" destId="{279EF12B-2B8B-EE4B-8808-3C763AC4ABD8}" srcOrd="0" destOrd="0" presId="urn:microsoft.com/office/officeart/2005/8/layout/hierarchy1"/>
    <dgm:cxn modelId="{1A13035D-8E8D-5D40-8999-F38535E5931A}" type="presParOf" srcId="{2AB2595D-BD12-4C44-A079-499FF1398ACA}" destId="{5E8B297C-2039-C647-89F8-1A9617E89B98}" srcOrd="1" destOrd="0" presId="urn:microsoft.com/office/officeart/2005/8/layout/hierarchy1"/>
    <dgm:cxn modelId="{65A02063-D704-2148-8173-945A2DDFA3DD}" type="presParOf" srcId="{B5FE69EC-72B3-5D4E-BC4E-BCD4B631B6E5}" destId="{15F9652E-76EF-5147-B16F-3B87FB8EA1A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59D19D-40F3-4F35-992D-72DA1883A83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88F4A06-811E-4A56-8A48-BA9CD4B57D2D}">
      <dgm:prSet/>
      <dgm:spPr/>
      <dgm:t>
        <a:bodyPr/>
        <a:lstStyle/>
        <a:p>
          <a:r>
            <a:rPr lang="en-US"/>
            <a:t>Every patient had antibodies drawn prior to proceeding with an embryo transfer</a:t>
          </a:r>
        </a:p>
      </dgm:t>
    </dgm:pt>
    <dgm:pt modelId="{A1C0AD1F-BF0B-4AD3-986D-FAB257DC2E8C}" type="parTrans" cxnId="{0CAA24AB-DB85-4823-8BE9-6797899C43C5}">
      <dgm:prSet/>
      <dgm:spPr/>
      <dgm:t>
        <a:bodyPr/>
        <a:lstStyle/>
        <a:p>
          <a:endParaRPr lang="en-US"/>
        </a:p>
      </dgm:t>
    </dgm:pt>
    <dgm:pt modelId="{1EFDD5B8-EAD6-4E4C-AB3E-5D6306559346}" type="sibTrans" cxnId="{0CAA24AB-DB85-4823-8BE9-6797899C43C5}">
      <dgm:prSet/>
      <dgm:spPr/>
      <dgm:t>
        <a:bodyPr/>
        <a:lstStyle/>
        <a:p>
          <a:endParaRPr lang="en-US"/>
        </a:p>
      </dgm:t>
    </dgm:pt>
    <dgm:pt modelId="{DB1201F6-05E2-4DA4-9746-41D48F389FF6}">
      <dgm:prSet/>
      <dgm:spPr/>
      <dgm:t>
        <a:bodyPr/>
        <a:lstStyle/>
        <a:p>
          <a:r>
            <a:rPr lang="en-US"/>
            <a:t>If positive antibody, asked if they had the vaccine or infection</a:t>
          </a:r>
        </a:p>
      </dgm:t>
    </dgm:pt>
    <dgm:pt modelId="{56FC74C4-E303-4451-B721-1A8F26132513}" type="parTrans" cxnId="{EE738DEB-3223-4CF6-87A4-C4FD9D4B5652}">
      <dgm:prSet/>
      <dgm:spPr/>
      <dgm:t>
        <a:bodyPr/>
        <a:lstStyle/>
        <a:p>
          <a:endParaRPr lang="en-US"/>
        </a:p>
      </dgm:t>
    </dgm:pt>
    <dgm:pt modelId="{DB11667B-8D8C-42A3-B144-EA1B9FC7F97C}" type="sibTrans" cxnId="{EE738DEB-3223-4CF6-87A4-C4FD9D4B5652}">
      <dgm:prSet/>
      <dgm:spPr/>
      <dgm:t>
        <a:bodyPr/>
        <a:lstStyle/>
        <a:p>
          <a:endParaRPr lang="en-US"/>
        </a:p>
      </dgm:t>
    </dgm:pt>
    <dgm:pt modelId="{0F6C4A8E-7C83-41E8-84C5-3B68990C4439}">
      <dgm:prSet/>
      <dgm:spPr/>
      <dgm:t>
        <a:bodyPr/>
        <a:lstStyle/>
        <a:p>
          <a:r>
            <a:rPr lang="en-US"/>
            <a:t>Outcomes of the two groups were then compared to patients who had negative antibodies (COVID-19 naïve)</a:t>
          </a:r>
        </a:p>
      </dgm:t>
    </dgm:pt>
    <dgm:pt modelId="{345C2ACE-7616-4462-AEFC-6287A1E9E991}" type="parTrans" cxnId="{CAC3C632-9ED3-4C51-A5E9-FE6C3CC0B6CB}">
      <dgm:prSet/>
      <dgm:spPr/>
      <dgm:t>
        <a:bodyPr/>
        <a:lstStyle/>
        <a:p>
          <a:endParaRPr lang="en-US"/>
        </a:p>
      </dgm:t>
    </dgm:pt>
    <dgm:pt modelId="{988C0960-46D7-4780-AA24-EE519FF74777}" type="sibTrans" cxnId="{CAC3C632-9ED3-4C51-A5E9-FE6C3CC0B6CB}">
      <dgm:prSet/>
      <dgm:spPr/>
      <dgm:t>
        <a:bodyPr/>
        <a:lstStyle/>
        <a:p>
          <a:endParaRPr lang="en-US"/>
        </a:p>
      </dgm:t>
    </dgm:pt>
    <dgm:pt modelId="{095D3F80-0BFE-4AD6-A0C5-8361CE0E726E}">
      <dgm:prSet/>
      <dgm:spPr/>
      <dgm:t>
        <a:bodyPr/>
        <a:lstStyle/>
        <a:p>
          <a:r>
            <a:rPr lang="en-US"/>
            <a:t>Pfizer and Moderna vaccines used</a:t>
          </a:r>
        </a:p>
      </dgm:t>
    </dgm:pt>
    <dgm:pt modelId="{D9D07329-E9A4-4906-A285-533FFFF014AA}" type="parTrans" cxnId="{50D11D39-8BF1-4765-B057-4C45CC057287}">
      <dgm:prSet/>
      <dgm:spPr/>
      <dgm:t>
        <a:bodyPr/>
        <a:lstStyle/>
        <a:p>
          <a:endParaRPr lang="en-US"/>
        </a:p>
      </dgm:t>
    </dgm:pt>
    <dgm:pt modelId="{48A15847-73A4-4F3E-84A5-67C0781FCA4D}" type="sibTrans" cxnId="{50D11D39-8BF1-4765-B057-4C45CC057287}">
      <dgm:prSet/>
      <dgm:spPr/>
      <dgm:t>
        <a:bodyPr/>
        <a:lstStyle/>
        <a:p>
          <a:endParaRPr lang="en-US"/>
        </a:p>
      </dgm:t>
    </dgm:pt>
    <dgm:pt modelId="{0B8D36EC-1F2D-2848-B103-CC751A87619A}" type="pres">
      <dgm:prSet presAssocID="{7459D19D-40F3-4F35-992D-72DA1883A839}" presName="vert0" presStyleCnt="0">
        <dgm:presLayoutVars>
          <dgm:dir/>
          <dgm:animOne val="branch"/>
          <dgm:animLvl val="lvl"/>
        </dgm:presLayoutVars>
      </dgm:prSet>
      <dgm:spPr/>
    </dgm:pt>
    <dgm:pt modelId="{CD65E704-BFC3-934C-B8BB-4E9223B59055}" type="pres">
      <dgm:prSet presAssocID="{788F4A06-811E-4A56-8A48-BA9CD4B57D2D}" presName="thickLine" presStyleLbl="alignNode1" presStyleIdx="0" presStyleCnt="4"/>
      <dgm:spPr/>
    </dgm:pt>
    <dgm:pt modelId="{FCA487E1-A93C-C546-839D-BCA76C051F23}" type="pres">
      <dgm:prSet presAssocID="{788F4A06-811E-4A56-8A48-BA9CD4B57D2D}" presName="horz1" presStyleCnt="0"/>
      <dgm:spPr/>
    </dgm:pt>
    <dgm:pt modelId="{0F26ACDB-2E27-2241-86E1-4AF0F297DC8F}" type="pres">
      <dgm:prSet presAssocID="{788F4A06-811E-4A56-8A48-BA9CD4B57D2D}" presName="tx1" presStyleLbl="revTx" presStyleIdx="0" presStyleCnt="4"/>
      <dgm:spPr/>
    </dgm:pt>
    <dgm:pt modelId="{DB06E22E-6BB5-0A4F-9F74-659904C65FB4}" type="pres">
      <dgm:prSet presAssocID="{788F4A06-811E-4A56-8A48-BA9CD4B57D2D}" presName="vert1" presStyleCnt="0"/>
      <dgm:spPr/>
    </dgm:pt>
    <dgm:pt modelId="{AF3D2396-B244-9447-A82A-CFC2A09784CA}" type="pres">
      <dgm:prSet presAssocID="{DB1201F6-05E2-4DA4-9746-41D48F389FF6}" presName="thickLine" presStyleLbl="alignNode1" presStyleIdx="1" presStyleCnt="4"/>
      <dgm:spPr/>
    </dgm:pt>
    <dgm:pt modelId="{82C728F4-536D-9047-9F7A-0C1931AAE768}" type="pres">
      <dgm:prSet presAssocID="{DB1201F6-05E2-4DA4-9746-41D48F389FF6}" presName="horz1" presStyleCnt="0"/>
      <dgm:spPr/>
    </dgm:pt>
    <dgm:pt modelId="{86B60F63-50E1-FE43-B19E-354E6033B00F}" type="pres">
      <dgm:prSet presAssocID="{DB1201F6-05E2-4DA4-9746-41D48F389FF6}" presName="tx1" presStyleLbl="revTx" presStyleIdx="1" presStyleCnt="4"/>
      <dgm:spPr/>
    </dgm:pt>
    <dgm:pt modelId="{956DE7DF-2188-BC47-AB8C-E35EE155C951}" type="pres">
      <dgm:prSet presAssocID="{DB1201F6-05E2-4DA4-9746-41D48F389FF6}" presName="vert1" presStyleCnt="0"/>
      <dgm:spPr/>
    </dgm:pt>
    <dgm:pt modelId="{4CA3EAD3-F99C-2242-B9F8-8A6644BB9DBE}" type="pres">
      <dgm:prSet presAssocID="{0F6C4A8E-7C83-41E8-84C5-3B68990C4439}" presName="thickLine" presStyleLbl="alignNode1" presStyleIdx="2" presStyleCnt="4"/>
      <dgm:spPr/>
    </dgm:pt>
    <dgm:pt modelId="{1BD24EB0-0167-5A49-BCFA-0099614CD142}" type="pres">
      <dgm:prSet presAssocID="{0F6C4A8E-7C83-41E8-84C5-3B68990C4439}" presName="horz1" presStyleCnt="0"/>
      <dgm:spPr/>
    </dgm:pt>
    <dgm:pt modelId="{FEBCFB93-B417-3743-BB1E-B5357282DF2F}" type="pres">
      <dgm:prSet presAssocID="{0F6C4A8E-7C83-41E8-84C5-3B68990C4439}" presName="tx1" presStyleLbl="revTx" presStyleIdx="2" presStyleCnt="4"/>
      <dgm:spPr/>
    </dgm:pt>
    <dgm:pt modelId="{D7598790-5F2D-9948-9B47-27DECC0B0E80}" type="pres">
      <dgm:prSet presAssocID="{0F6C4A8E-7C83-41E8-84C5-3B68990C4439}" presName="vert1" presStyleCnt="0"/>
      <dgm:spPr/>
    </dgm:pt>
    <dgm:pt modelId="{A0C90DD7-CC45-7F4C-BC7D-4A4B1DD73D8F}" type="pres">
      <dgm:prSet presAssocID="{095D3F80-0BFE-4AD6-A0C5-8361CE0E726E}" presName="thickLine" presStyleLbl="alignNode1" presStyleIdx="3" presStyleCnt="4"/>
      <dgm:spPr/>
    </dgm:pt>
    <dgm:pt modelId="{BC007485-2EF2-9A44-87C2-25342A478838}" type="pres">
      <dgm:prSet presAssocID="{095D3F80-0BFE-4AD6-A0C5-8361CE0E726E}" presName="horz1" presStyleCnt="0"/>
      <dgm:spPr/>
    </dgm:pt>
    <dgm:pt modelId="{2864286C-76AC-6F4D-8B04-D72B0A522274}" type="pres">
      <dgm:prSet presAssocID="{095D3F80-0BFE-4AD6-A0C5-8361CE0E726E}" presName="tx1" presStyleLbl="revTx" presStyleIdx="3" presStyleCnt="4"/>
      <dgm:spPr/>
    </dgm:pt>
    <dgm:pt modelId="{2FA529AB-A429-A447-A14C-3A034192E3A9}" type="pres">
      <dgm:prSet presAssocID="{095D3F80-0BFE-4AD6-A0C5-8361CE0E726E}" presName="vert1" presStyleCnt="0"/>
      <dgm:spPr/>
    </dgm:pt>
  </dgm:ptLst>
  <dgm:cxnLst>
    <dgm:cxn modelId="{CD8EA11F-D225-2F4B-B480-0767987E53B6}" type="presOf" srcId="{0F6C4A8E-7C83-41E8-84C5-3B68990C4439}" destId="{FEBCFB93-B417-3743-BB1E-B5357282DF2F}" srcOrd="0" destOrd="0" presId="urn:microsoft.com/office/officeart/2008/layout/LinedList"/>
    <dgm:cxn modelId="{CAC3C632-9ED3-4C51-A5E9-FE6C3CC0B6CB}" srcId="{7459D19D-40F3-4F35-992D-72DA1883A839}" destId="{0F6C4A8E-7C83-41E8-84C5-3B68990C4439}" srcOrd="2" destOrd="0" parTransId="{345C2ACE-7616-4462-AEFC-6287A1E9E991}" sibTransId="{988C0960-46D7-4780-AA24-EE519FF74777}"/>
    <dgm:cxn modelId="{50D11D39-8BF1-4765-B057-4C45CC057287}" srcId="{7459D19D-40F3-4F35-992D-72DA1883A839}" destId="{095D3F80-0BFE-4AD6-A0C5-8361CE0E726E}" srcOrd="3" destOrd="0" parTransId="{D9D07329-E9A4-4906-A285-533FFFF014AA}" sibTransId="{48A15847-73A4-4F3E-84A5-67C0781FCA4D}"/>
    <dgm:cxn modelId="{3210BF5B-299B-B944-BC81-F8B2AA17EF79}" type="presOf" srcId="{DB1201F6-05E2-4DA4-9746-41D48F389FF6}" destId="{86B60F63-50E1-FE43-B19E-354E6033B00F}" srcOrd="0" destOrd="0" presId="urn:microsoft.com/office/officeart/2008/layout/LinedList"/>
    <dgm:cxn modelId="{E5922575-7121-9741-BFEF-B87F14286AF7}" type="presOf" srcId="{7459D19D-40F3-4F35-992D-72DA1883A839}" destId="{0B8D36EC-1F2D-2848-B103-CC751A87619A}" srcOrd="0" destOrd="0" presId="urn:microsoft.com/office/officeart/2008/layout/LinedList"/>
    <dgm:cxn modelId="{00061477-E156-BE43-B3D4-5E307FD3883C}" type="presOf" srcId="{788F4A06-811E-4A56-8A48-BA9CD4B57D2D}" destId="{0F26ACDB-2E27-2241-86E1-4AF0F297DC8F}" srcOrd="0" destOrd="0" presId="urn:microsoft.com/office/officeart/2008/layout/LinedList"/>
    <dgm:cxn modelId="{0CAA24AB-DB85-4823-8BE9-6797899C43C5}" srcId="{7459D19D-40F3-4F35-992D-72DA1883A839}" destId="{788F4A06-811E-4A56-8A48-BA9CD4B57D2D}" srcOrd="0" destOrd="0" parTransId="{A1C0AD1F-BF0B-4AD3-986D-FAB257DC2E8C}" sibTransId="{1EFDD5B8-EAD6-4E4C-AB3E-5D6306559346}"/>
    <dgm:cxn modelId="{B6EC17AC-94D0-5648-A7D2-A24ABBC47F01}" type="presOf" srcId="{095D3F80-0BFE-4AD6-A0C5-8361CE0E726E}" destId="{2864286C-76AC-6F4D-8B04-D72B0A522274}" srcOrd="0" destOrd="0" presId="urn:microsoft.com/office/officeart/2008/layout/LinedList"/>
    <dgm:cxn modelId="{EE738DEB-3223-4CF6-87A4-C4FD9D4B5652}" srcId="{7459D19D-40F3-4F35-992D-72DA1883A839}" destId="{DB1201F6-05E2-4DA4-9746-41D48F389FF6}" srcOrd="1" destOrd="0" parTransId="{56FC74C4-E303-4451-B721-1A8F26132513}" sibTransId="{DB11667B-8D8C-42A3-B144-EA1B9FC7F97C}"/>
    <dgm:cxn modelId="{854A6800-9E86-CE43-BFDA-1BD8B8611D47}" type="presParOf" srcId="{0B8D36EC-1F2D-2848-B103-CC751A87619A}" destId="{CD65E704-BFC3-934C-B8BB-4E9223B59055}" srcOrd="0" destOrd="0" presId="urn:microsoft.com/office/officeart/2008/layout/LinedList"/>
    <dgm:cxn modelId="{34A7A414-3E9C-1E46-BCEB-3123CB7C6403}" type="presParOf" srcId="{0B8D36EC-1F2D-2848-B103-CC751A87619A}" destId="{FCA487E1-A93C-C546-839D-BCA76C051F23}" srcOrd="1" destOrd="0" presId="urn:microsoft.com/office/officeart/2008/layout/LinedList"/>
    <dgm:cxn modelId="{5850596B-6BFC-564B-A393-BE01E618390B}" type="presParOf" srcId="{FCA487E1-A93C-C546-839D-BCA76C051F23}" destId="{0F26ACDB-2E27-2241-86E1-4AF0F297DC8F}" srcOrd="0" destOrd="0" presId="urn:microsoft.com/office/officeart/2008/layout/LinedList"/>
    <dgm:cxn modelId="{2BD9ABB7-EF49-134C-8790-03D98CBF0394}" type="presParOf" srcId="{FCA487E1-A93C-C546-839D-BCA76C051F23}" destId="{DB06E22E-6BB5-0A4F-9F74-659904C65FB4}" srcOrd="1" destOrd="0" presId="urn:microsoft.com/office/officeart/2008/layout/LinedList"/>
    <dgm:cxn modelId="{C8D5AA16-C96F-C044-972A-023EE521399B}" type="presParOf" srcId="{0B8D36EC-1F2D-2848-B103-CC751A87619A}" destId="{AF3D2396-B244-9447-A82A-CFC2A09784CA}" srcOrd="2" destOrd="0" presId="urn:microsoft.com/office/officeart/2008/layout/LinedList"/>
    <dgm:cxn modelId="{B228C4A5-7B40-5C4C-B902-17A17F31E766}" type="presParOf" srcId="{0B8D36EC-1F2D-2848-B103-CC751A87619A}" destId="{82C728F4-536D-9047-9F7A-0C1931AAE768}" srcOrd="3" destOrd="0" presId="urn:microsoft.com/office/officeart/2008/layout/LinedList"/>
    <dgm:cxn modelId="{EA59DA40-6AA9-A74A-B83A-7C380A86F53F}" type="presParOf" srcId="{82C728F4-536D-9047-9F7A-0C1931AAE768}" destId="{86B60F63-50E1-FE43-B19E-354E6033B00F}" srcOrd="0" destOrd="0" presId="urn:microsoft.com/office/officeart/2008/layout/LinedList"/>
    <dgm:cxn modelId="{C48D2EE5-4632-154A-B251-AE4DAF887660}" type="presParOf" srcId="{82C728F4-536D-9047-9F7A-0C1931AAE768}" destId="{956DE7DF-2188-BC47-AB8C-E35EE155C951}" srcOrd="1" destOrd="0" presId="urn:microsoft.com/office/officeart/2008/layout/LinedList"/>
    <dgm:cxn modelId="{783B8EC8-F18B-D543-BF4A-CA974F3F40D6}" type="presParOf" srcId="{0B8D36EC-1F2D-2848-B103-CC751A87619A}" destId="{4CA3EAD3-F99C-2242-B9F8-8A6644BB9DBE}" srcOrd="4" destOrd="0" presId="urn:microsoft.com/office/officeart/2008/layout/LinedList"/>
    <dgm:cxn modelId="{92C2EB65-7301-094B-A35D-95448AD9C29D}" type="presParOf" srcId="{0B8D36EC-1F2D-2848-B103-CC751A87619A}" destId="{1BD24EB0-0167-5A49-BCFA-0099614CD142}" srcOrd="5" destOrd="0" presId="urn:microsoft.com/office/officeart/2008/layout/LinedList"/>
    <dgm:cxn modelId="{E790FDEE-8225-954F-9892-4DA45508B462}" type="presParOf" srcId="{1BD24EB0-0167-5A49-BCFA-0099614CD142}" destId="{FEBCFB93-B417-3743-BB1E-B5357282DF2F}" srcOrd="0" destOrd="0" presId="urn:microsoft.com/office/officeart/2008/layout/LinedList"/>
    <dgm:cxn modelId="{22380E23-A5D6-DA4D-9348-6D7447BABD3E}" type="presParOf" srcId="{1BD24EB0-0167-5A49-BCFA-0099614CD142}" destId="{D7598790-5F2D-9948-9B47-27DECC0B0E80}" srcOrd="1" destOrd="0" presId="urn:microsoft.com/office/officeart/2008/layout/LinedList"/>
    <dgm:cxn modelId="{C6A995CD-CF2E-F94F-972F-D72BC48A600E}" type="presParOf" srcId="{0B8D36EC-1F2D-2848-B103-CC751A87619A}" destId="{A0C90DD7-CC45-7F4C-BC7D-4A4B1DD73D8F}" srcOrd="6" destOrd="0" presId="urn:microsoft.com/office/officeart/2008/layout/LinedList"/>
    <dgm:cxn modelId="{42AE8132-F7E9-9C4F-9D4B-5A045816199E}" type="presParOf" srcId="{0B8D36EC-1F2D-2848-B103-CC751A87619A}" destId="{BC007485-2EF2-9A44-87C2-25342A478838}" srcOrd="7" destOrd="0" presId="urn:microsoft.com/office/officeart/2008/layout/LinedList"/>
    <dgm:cxn modelId="{8342246C-9278-514C-9510-09B96B422EA9}" type="presParOf" srcId="{BC007485-2EF2-9A44-87C2-25342A478838}" destId="{2864286C-76AC-6F4D-8B04-D72B0A522274}" srcOrd="0" destOrd="0" presId="urn:microsoft.com/office/officeart/2008/layout/LinedList"/>
    <dgm:cxn modelId="{E011CF0B-BA27-8246-8505-D35907A34355}" type="presParOf" srcId="{BC007485-2EF2-9A44-87C2-25342A478838}" destId="{2FA529AB-A429-A447-A14C-3A034192E3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51AA7F-CD56-47FB-817B-082F7D2D8C3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A9F229A-3786-4B4A-92D8-ECD8D8582525}">
      <dgm:prSet/>
      <dgm:spPr/>
      <dgm:t>
        <a:bodyPr/>
        <a:lstStyle/>
        <a:p>
          <a:r>
            <a:rPr lang="en-US"/>
            <a:t>Couples undergoing more than one IVF cycle</a:t>
          </a:r>
        </a:p>
      </dgm:t>
    </dgm:pt>
    <dgm:pt modelId="{4362FFC7-4598-487A-9668-DEE6E4847E66}" type="parTrans" cxnId="{76633686-353D-4765-8293-4B9CD1C96AEE}">
      <dgm:prSet/>
      <dgm:spPr/>
      <dgm:t>
        <a:bodyPr/>
        <a:lstStyle/>
        <a:p>
          <a:endParaRPr lang="en-US"/>
        </a:p>
      </dgm:t>
    </dgm:pt>
    <dgm:pt modelId="{1D75D6E0-DC68-4502-BEBE-9C071328A967}" type="sibTrans" cxnId="{76633686-353D-4765-8293-4B9CD1C96AEE}">
      <dgm:prSet/>
      <dgm:spPr/>
      <dgm:t>
        <a:bodyPr/>
        <a:lstStyle/>
        <a:p>
          <a:endParaRPr lang="en-US"/>
        </a:p>
      </dgm:t>
    </dgm:pt>
    <dgm:pt modelId="{767AF675-80B3-4A00-AA8C-C1E56881E743}">
      <dgm:prSet/>
      <dgm:spPr/>
      <dgm:t>
        <a:bodyPr/>
        <a:lstStyle/>
        <a:p>
          <a:r>
            <a:rPr lang="en-US"/>
            <a:t>1.) Underwent IVF 2.) Had a vaccination 3.) Underwent IVF again</a:t>
          </a:r>
        </a:p>
      </dgm:t>
    </dgm:pt>
    <dgm:pt modelId="{5B4E5741-234D-4B33-870B-211DA4634ECE}" type="parTrans" cxnId="{C3A2C540-83CF-4EE7-8FDC-E6EDD3A465B4}">
      <dgm:prSet/>
      <dgm:spPr/>
      <dgm:t>
        <a:bodyPr/>
        <a:lstStyle/>
        <a:p>
          <a:endParaRPr lang="en-US"/>
        </a:p>
      </dgm:t>
    </dgm:pt>
    <dgm:pt modelId="{3618AE2D-ACAF-4104-A587-8585BF1CED69}" type="sibTrans" cxnId="{C3A2C540-83CF-4EE7-8FDC-E6EDD3A465B4}">
      <dgm:prSet/>
      <dgm:spPr/>
      <dgm:t>
        <a:bodyPr/>
        <a:lstStyle/>
        <a:p>
          <a:endParaRPr lang="en-US"/>
        </a:p>
      </dgm:t>
    </dgm:pt>
    <dgm:pt modelId="{5EB0388D-C952-45FA-A495-F14B6B6F2448}">
      <dgm:prSet/>
      <dgm:spPr/>
      <dgm:t>
        <a:bodyPr/>
        <a:lstStyle/>
        <a:p>
          <a:r>
            <a:rPr lang="en-US" dirty="0"/>
            <a:t>THEIR OWN CONTROL!!</a:t>
          </a:r>
        </a:p>
      </dgm:t>
    </dgm:pt>
    <dgm:pt modelId="{390BDF78-170A-4DC0-8E00-B98FD0459B6E}" type="parTrans" cxnId="{E7D3F801-4127-4C5E-92E3-2042B188BACC}">
      <dgm:prSet/>
      <dgm:spPr/>
      <dgm:t>
        <a:bodyPr/>
        <a:lstStyle/>
        <a:p>
          <a:endParaRPr lang="en-US"/>
        </a:p>
      </dgm:t>
    </dgm:pt>
    <dgm:pt modelId="{1E4FD23C-CDAF-414C-9C32-78D7CF52647B}" type="sibTrans" cxnId="{E7D3F801-4127-4C5E-92E3-2042B188BACC}">
      <dgm:prSet/>
      <dgm:spPr/>
      <dgm:t>
        <a:bodyPr/>
        <a:lstStyle/>
        <a:p>
          <a:endParaRPr lang="en-US"/>
        </a:p>
      </dgm:t>
    </dgm:pt>
    <dgm:pt modelId="{FEA019EA-7B2F-1C4D-A83C-4DBE5B178940}" type="pres">
      <dgm:prSet presAssocID="{7051AA7F-CD56-47FB-817B-082F7D2D8C3A}" presName="linear" presStyleCnt="0">
        <dgm:presLayoutVars>
          <dgm:animLvl val="lvl"/>
          <dgm:resizeHandles val="exact"/>
        </dgm:presLayoutVars>
      </dgm:prSet>
      <dgm:spPr/>
    </dgm:pt>
    <dgm:pt modelId="{A753ED1E-9D50-3740-B2D6-F0FF3DA9E214}" type="pres">
      <dgm:prSet presAssocID="{3A9F229A-3786-4B4A-92D8-ECD8D858252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DE17864-E195-A24B-B6BB-3E241F4DB6C5}" type="pres">
      <dgm:prSet presAssocID="{1D75D6E0-DC68-4502-BEBE-9C071328A967}" presName="spacer" presStyleCnt="0"/>
      <dgm:spPr/>
    </dgm:pt>
    <dgm:pt modelId="{8346B2CD-6E6F-EE46-AAEB-E0F821179614}" type="pres">
      <dgm:prSet presAssocID="{767AF675-80B3-4A00-AA8C-C1E56881E74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05CB9C8-8394-0F48-B8CE-B986FFD9AA2B}" type="pres">
      <dgm:prSet presAssocID="{767AF675-80B3-4A00-AA8C-C1E56881E74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7D3F801-4127-4C5E-92E3-2042B188BACC}" srcId="{767AF675-80B3-4A00-AA8C-C1E56881E743}" destId="{5EB0388D-C952-45FA-A495-F14B6B6F2448}" srcOrd="0" destOrd="0" parTransId="{390BDF78-170A-4DC0-8E00-B98FD0459B6E}" sibTransId="{1E4FD23C-CDAF-414C-9C32-78D7CF52647B}"/>
    <dgm:cxn modelId="{C3A2C540-83CF-4EE7-8FDC-E6EDD3A465B4}" srcId="{7051AA7F-CD56-47FB-817B-082F7D2D8C3A}" destId="{767AF675-80B3-4A00-AA8C-C1E56881E743}" srcOrd="1" destOrd="0" parTransId="{5B4E5741-234D-4B33-870B-211DA4634ECE}" sibTransId="{3618AE2D-ACAF-4104-A587-8585BF1CED69}"/>
    <dgm:cxn modelId="{F6C8755F-E1FE-D146-8181-7BDABBC154CB}" type="presOf" srcId="{767AF675-80B3-4A00-AA8C-C1E56881E743}" destId="{8346B2CD-6E6F-EE46-AAEB-E0F821179614}" srcOrd="0" destOrd="0" presId="urn:microsoft.com/office/officeart/2005/8/layout/vList2"/>
    <dgm:cxn modelId="{E1887C5F-29DD-D543-BC9D-8AABA2C826BB}" type="presOf" srcId="{7051AA7F-CD56-47FB-817B-082F7D2D8C3A}" destId="{FEA019EA-7B2F-1C4D-A83C-4DBE5B178940}" srcOrd="0" destOrd="0" presId="urn:microsoft.com/office/officeart/2005/8/layout/vList2"/>
    <dgm:cxn modelId="{76633686-353D-4765-8293-4B9CD1C96AEE}" srcId="{7051AA7F-CD56-47FB-817B-082F7D2D8C3A}" destId="{3A9F229A-3786-4B4A-92D8-ECD8D8582525}" srcOrd="0" destOrd="0" parTransId="{4362FFC7-4598-487A-9668-DEE6E4847E66}" sibTransId="{1D75D6E0-DC68-4502-BEBE-9C071328A967}"/>
    <dgm:cxn modelId="{B72B0BB9-7DC9-F042-8451-D8FBE476E2AA}" type="presOf" srcId="{3A9F229A-3786-4B4A-92D8-ECD8D8582525}" destId="{A753ED1E-9D50-3740-B2D6-F0FF3DA9E214}" srcOrd="0" destOrd="0" presId="urn:microsoft.com/office/officeart/2005/8/layout/vList2"/>
    <dgm:cxn modelId="{E032B1E7-CC9A-5448-8529-6D941DEFF3EC}" type="presOf" srcId="{5EB0388D-C952-45FA-A495-F14B6B6F2448}" destId="{B05CB9C8-8394-0F48-B8CE-B986FFD9AA2B}" srcOrd="0" destOrd="0" presId="urn:microsoft.com/office/officeart/2005/8/layout/vList2"/>
    <dgm:cxn modelId="{6B93B1FF-F45C-F040-8A66-78A03FAD9E71}" type="presParOf" srcId="{FEA019EA-7B2F-1C4D-A83C-4DBE5B178940}" destId="{A753ED1E-9D50-3740-B2D6-F0FF3DA9E214}" srcOrd="0" destOrd="0" presId="urn:microsoft.com/office/officeart/2005/8/layout/vList2"/>
    <dgm:cxn modelId="{F3C5D505-1471-1149-826F-C6F424AF94F6}" type="presParOf" srcId="{FEA019EA-7B2F-1C4D-A83C-4DBE5B178940}" destId="{9DE17864-E195-A24B-B6BB-3E241F4DB6C5}" srcOrd="1" destOrd="0" presId="urn:microsoft.com/office/officeart/2005/8/layout/vList2"/>
    <dgm:cxn modelId="{C76CF765-F5C9-0A48-B44E-978EC235BCD5}" type="presParOf" srcId="{FEA019EA-7B2F-1C4D-A83C-4DBE5B178940}" destId="{8346B2CD-6E6F-EE46-AAEB-E0F821179614}" srcOrd="2" destOrd="0" presId="urn:microsoft.com/office/officeart/2005/8/layout/vList2"/>
    <dgm:cxn modelId="{C51ED1B3-0C16-FA4E-A41C-D161BEAF77C9}" type="presParOf" srcId="{FEA019EA-7B2F-1C4D-A83C-4DBE5B178940}" destId="{B05CB9C8-8394-0F48-B8CE-B986FFD9AA2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A022FD-2F46-4669-A5EA-B2F390EF8A5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3F24884-E65B-41CE-8822-AE32511A6518}">
      <dgm:prSet/>
      <dgm:spPr/>
      <dgm:t>
        <a:bodyPr/>
        <a:lstStyle/>
        <a:p>
          <a:r>
            <a:rPr lang="en-US"/>
            <a:t>IVF Cycle is truly an overall evaluation of female fertility</a:t>
          </a:r>
        </a:p>
      </dgm:t>
    </dgm:pt>
    <dgm:pt modelId="{9E05D240-1239-492B-9040-A4D8684296A1}" type="parTrans" cxnId="{8486F23A-DFF6-471B-A0FD-6E33E889F2AB}">
      <dgm:prSet/>
      <dgm:spPr/>
      <dgm:t>
        <a:bodyPr/>
        <a:lstStyle/>
        <a:p>
          <a:endParaRPr lang="en-US"/>
        </a:p>
      </dgm:t>
    </dgm:pt>
    <dgm:pt modelId="{D8DC0F38-852C-421F-8B23-2B81ABE2B780}" type="sibTrans" cxnId="{8486F23A-DFF6-471B-A0FD-6E33E889F2AB}">
      <dgm:prSet/>
      <dgm:spPr/>
      <dgm:t>
        <a:bodyPr/>
        <a:lstStyle/>
        <a:p>
          <a:endParaRPr lang="en-US"/>
        </a:p>
      </dgm:t>
    </dgm:pt>
    <dgm:pt modelId="{524D16EC-5A9F-41B6-BB22-EFF509C56023}">
      <dgm:prSet/>
      <dgm:spPr/>
      <dgm:t>
        <a:bodyPr/>
        <a:lstStyle/>
        <a:p>
          <a:r>
            <a:rPr lang="en-US"/>
            <a:t>Infertile women generally require more medication, more days of stimulation, make less eggs, make less embryos……</a:t>
          </a:r>
        </a:p>
      </dgm:t>
    </dgm:pt>
    <dgm:pt modelId="{92166596-7FAE-4022-BD29-5D6652D1083B}" type="parTrans" cxnId="{85F02373-71A2-4CAD-B61E-9438CE27DAA2}">
      <dgm:prSet/>
      <dgm:spPr/>
      <dgm:t>
        <a:bodyPr/>
        <a:lstStyle/>
        <a:p>
          <a:endParaRPr lang="en-US"/>
        </a:p>
      </dgm:t>
    </dgm:pt>
    <dgm:pt modelId="{346BAD73-83BA-477E-85BB-D89F44FC05D9}" type="sibTrans" cxnId="{85F02373-71A2-4CAD-B61E-9438CE27DAA2}">
      <dgm:prSet/>
      <dgm:spPr/>
      <dgm:t>
        <a:bodyPr/>
        <a:lstStyle/>
        <a:p>
          <a:endParaRPr lang="en-US"/>
        </a:p>
      </dgm:t>
    </dgm:pt>
    <dgm:pt modelId="{461578F4-44D5-48F0-9925-A2244818AD4F}">
      <dgm:prSet/>
      <dgm:spPr/>
      <dgm:t>
        <a:bodyPr/>
        <a:lstStyle/>
        <a:p>
          <a:r>
            <a:rPr lang="en-US"/>
            <a:t>NO DIFFERENCE BEFORE OR AFTER VACCINATION</a:t>
          </a:r>
        </a:p>
      </dgm:t>
    </dgm:pt>
    <dgm:pt modelId="{97351B1B-4726-42B1-8ABC-4E8B5B3E6FDB}" type="parTrans" cxnId="{B27630E3-B01E-49A8-863D-9881469BABF6}">
      <dgm:prSet/>
      <dgm:spPr/>
      <dgm:t>
        <a:bodyPr/>
        <a:lstStyle/>
        <a:p>
          <a:endParaRPr lang="en-US"/>
        </a:p>
      </dgm:t>
    </dgm:pt>
    <dgm:pt modelId="{BCA4F03C-E023-46B9-8EB2-260747560C39}" type="sibTrans" cxnId="{B27630E3-B01E-49A8-863D-9881469BABF6}">
      <dgm:prSet/>
      <dgm:spPr/>
      <dgm:t>
        <a:bodyPr/>
        <a:lstStyle/>
        <a:p>
          <a:endParaRPr lang="en-US"/>
        </a:p>
      </dgm:t>
    </dgm:pt>
    <dgm:pt modelId="{D54926CB-4B42-D04A-AFE8-D4397569A94E}" type="pres">
      <dgm:prSet presAssocID="{6AA022FD-2F46-4669-A5EA-B2F390EF8A50}" presName="linear" presStyleCnt="0">
        <dgm:presLayoutVars>
          <dgm:animLvl val="lvl"/>
          <dgm:resizeHandles val="exact"/>
        </dgm:presLayoutVars>
      </dgm:prSet>
      <dgm:spPr/>
    </dgm:pt>
    <dgm:pt modelId="{9C3EE3B7-CD54-CE49-A5EA-3FFC3E11E7C5}" type="pres">
      <dgm:prSet presAssocID="{F3F24884-E65B-41CE-8822-AE32511A651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CB61E2F-30DC-AD43-9CF0-BF9B2F8F2835}" type="pres">
      <dgm:prSet presAssocID="{D8DC0F38-852C-421F-8B23-2B81ABE2B780}" presName="spacer" presStyleCnt="0"/>
      <dgm:spPr/>
    </dgm:pt>
    <dgm:pt modelId="{66BCBDE9-4EB0-284F-B5DF-C8A7F6F08C69}" type="pres">
      <dgm:prSet presAssocID="{524D16EC-5A9F-41B6-BB22-EFF509C5602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58F832C-7A68-8B45-BCD0-780D9BF9CFA4}" type="pres">
      <dgm:prSet presAssocID="{346BAD73-83BA-477E-85BB-D89F44FC05D9}" presName="spacer" presStyleCnt="0"/>
      <dgm:spPr/>
    </dgm:pt>
    <dgm:pt modelId="{D7860A39-DC10-4D42-9D64-ED1BB435B987}" type="pres">
      <dgm:prSet presAssocID="{461578F4-44D5-48F0-9925-A2244818AD4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E818425-3607-0046-9A97-3F8D25C25FAF}" type="presOf" srcId="{6AA022FD-2F46-4669-A5EA-B2F390EF8A50}" destId="{D54926CB-4B42-D04A-AFE8-D4397569A94E}" srcOrd="0" destOrd="0" presId="urn:microsoft.com/office/officeart/2005/8/layout/vList2"/>
    <dgm:cxn modelId="{8486F23A-DFF6-471B-A0FD-6E33E889F2AB}" srcId="{6AA022FD-2F46-4669-A5EA-B2F390EF8A50}" destId="{F3F24884-E65B-41CE-8822-AE32511A6518}" srcOrd="0" destOrd="0" parTransId="{9E05D240-1239-492B-9040-A4D8684296A1}" sibTransId="{D8DC0F38-852C-421F-8B23-2B81ABE2B780}"/>
    <dgm:cxn modelId="{56C5626D-BB31-3E41-BA26-E8F150C71F45}" type="presOf" srcId="{F3F24884-E65B-41CE-8822-AE32511A6518}" destId="{9C3EE3B7-CD54-CE49-A5EA-3FFC3E11E7C5}" srcOrd="0" destOrd="0" presId="urn:microsoft.com/office/officeart/2005/8/layout/vList2"/>
    <dgm:cxn modelId="{85F02373-71A2-4CAD-B61E-9438CE27DAA2}" srcId="{6AA022FD-2F46-4669-A5EA-B2F390EF8A50}" destId="{524D16EC-5A9F-41B6-BB22-EFF509C56023}" srcOrd="1" destOrd="0" parTransId="{92166596-7FAE-4022-BD29-5D6652D1083B}" sibTransId="{346BAD73-83BA-477E-85BB-D89F44FC05D9}"/>
    <dgm:cxn modelId="{B27630E3-B01E-49A8-863D-9881469BABF6}" srcId="{6AA022FD-2F46-4669-A5EA-B2F390EF8A50}" destId="{461578F4-44D5-48F0-9925-A2244818AD4F}" srcOrd="2" destOrd="0" parTransId="{97351B1B-4726-42B1-8ABC-4E8B5B3E6FDB}" sibTransId="{BCA4F03C-E023-46B9-8EB2-260747560C39}"/>
    <dgm:cxn modelId="{F6A062EB-FCC2-3748-92F1-3D9D29F91329}" type="presOf" srcId="{524D16EC-5A9F-41B6-BB22-EFF509C56023}" destId="{66BCBDE9-4EB0-284F-B5DF-C8A7F6F08C69}" srcOrd="0" destOrd="0" presId="urn:microsoft.com/office/officeart/2005/8/layout/vList2"/>
    <dgm:cxn modelId="{E59F15F7-5636-7848-A632-B1776301551A}" type="presOf" srcId="{461578F4-44D5-48F0-9925-A2244818AD4F}" destId="{D7860A39-DC10-4D42-9D64-ED1BB435B987}" srcOrd="0" destOrd="0" presId="urn:microsoft.com/office/officeart/2005/8/layout/vList2"/>
    <dgm:cxn modelId="{7D9162BC-23CB-C24D-9E72-D36878073E45}" type="presParOf" srcId="{D54926CB-4B42-D04A-AFE8-D4397569A94E}" destId="{9C3EE3B7-CD54-CE49-A5EA-3FFC3E11E7C5}" srcOrd="0" destOrd="0" presId="urn:microsoft.com/office/officeart/2005/8/layout/vList2"/>
    <dgm:cxn modelId="{8AE82CE3-2381-F34B-B2D9-DD6212246C51}" type="presParOf" srcId="{D54926CB-4B42-D04A-AFE8-D4397569A94E}" destId="{9CB61E2F-30DC-AD43-9CF0-BF9B2F8F2835}" srcOrd="1" destOrd="0" presId="urn:microsoft.com/office/officeart/2005/8/layout/vList2"/>
    <dgm:cxn modelId="{E3A673DB-4F61-D24D-89F8-D8ABED808B95}" type="presParOf" srcId="{D54926CB-4B42-D04A-AFE8-D4397569A94E}" destId="{66BCBDE9-4EB0-284F-B5DF-C8A7F6F08C69}" srcOrd="2" destOrd="0" presId="urn:microsoft.com/office/officeart/2005/8/layout/vList2"/>
    <dgm:cxn modelId="{A0C30A28-D2B1-1F46-8B02-68A037BB8F06}" type="presParOf" srcId="{D54926CB-4B42-D04A-AFE8-D4397569A94E}" destId="{E58F832C-7A68-8B45-BCD0-780D9BF9CFA4}" srcOrd="3" destOrd="0" presId="urn:microsoft.com/office/officeart/2005/8/layout/vList2"/>
    <dgm:cxn modelId="{3ECC093C-A863-6C47-A977-6B653914B3B6}" type="presParOf" srcId="{D54926CB-4B42-D04A-AFE8-D4397569A94E}" destId="{D7860A39-DC10-4D42-9D64-ED1BB435B98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6029A-3171-D945-BB19-CA784E6C49C0}">
      <dsp:nvSpPr>
        <dsp:cNvPr id="0" name=""/>
        <dsp:cNvSpPr/>
      </dsp:nvSpPr>
      <dsp:spPr>
        <a:xfrm>
          <a:off x="0" y="33016"/>
          <a:ext cx="9601200" cy="8313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/>
            <a:t>Local reactions occurring within 7 days were common</a:t>
          </a:r>
          <a:endParaRPr lang="en-US" sz="2200" kern="1200"/>
        </a:p>
      </dsp:txBody>
      <dsp:txXfrm>
        <a:off x="40582" y="73598"/>
        <a:ext cx="9520036" cy="750157"/>
      </dsp:txXfrm>
    </dsp:sp>
    <dsp:sp modelId="{BF336308-CA0C-F74F-806A-EBAB40BFBF33}">
      <dsp:nvSpPr>
        <dsp:cNvPr id="0" name=""/>
        <dsp:cNvSpPr/>
      </dsp:nvSpPr>
      <dsp:spPr>
        <a:xfrm>
          <a:off x="0" y="927698"/>
          <a:ext cx="9601200" cy="8313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/>
            <a:t>Systemic reactions within 7 days were common: fatigue headache and muscle pain</a:t>
          </a:r>
          <a:endParaRPr lang="en-US" sz="2200" kern="1200"/>
        </a:p>
      </dsp:txBody>
      <dsp:txXfrm>
        <a:off x="40582" y="968280"/>
        <a:ext cx="9520036" cy="750157"/>
      </dsp:txXfrm>
    </dsp:sp>
    <dsp:sp modelId="{2FEC5846-208C-9748-BE10-310226EAE1AD}">
      <dsp:nvSpPr>
        <dsp:cNvPr id="0" name=""/>
        <dsp:cNvSpPr/>
      </dsp:nvSpPr>
      <dsp:spPr>
        <a:xfrm>
          <a:off x="0" y="1822380"/>
          <a:ext cx="9601200" cy="83132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/>
            <a:t>Symptom onset usually 1-2 days post vaccination</a:t>
          </a:r>
          <a:endParaRPr lang="en-US" sz="2200" kern="1200"/>
        </a:p>
      </dsp:txBody>
      <dsp:txXfrm>
        <a:off x="40582" y="1862962"/>
        <a:ext cx="9520036" cy="750157"/>
      </dsp:txXfrm>
    </dsp:sp>
    <dsp:sp modelId="{3BCBACC4-5AE8-E046-A335-06C75A1E56D0}">
      <dsp:nvSpPr>
        <dsp:cNvPr id="0" name=""/>
        <dsp:cNvSpPr/>
      </dsp:nvSpPr>
      <dsp:spPr>
        <a:xfrm>
          <a:off x="0" y="2717061"/>
          <a:ext cx="9601200" cy="83132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/>
            <a:t>Most symptoms resolved within 1 day</a:t>
          </a:r>
          <a:endParaRPr lang="en-US" sz="2200" kern="1200"/>
        </a:p>
      </dsp:txBody>
      <dsp:txXfrm>
        <a:off x="40582" y="2757643"/>
        <a:ext cx="9520036" cy="750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C957C-52F5-4806-BA21-0983303D7DC4}">
      <dsp:nvSpPr>
        <dsp:cNvPr id="0" name=""/>
        <dsp:cNvSpPr/>
      </dsp:nvSpPr>
      <dsp:spPr>
        <a:xfrm>
          <a:off x="102599" y="290813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BDB1B-F6EB-4DCB-9301-2C87D752FFD4}">
      <dsp:nvSpPr>
        <dsp:cNvPr id="0" name=""/>
        <dsp:cNvSpPr/>
      </dsp:nvSpPr>
      <dsp:spPr>
        <a:xfrm>
          <a:off x="102599" y="193180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Efficacy against symptomatic, laboratory-confirmed COVID-19</a:t>
          </a:r>
        </a:p>
      </dsp:txBody>
      <dsp:txXfrm>
        <a:off x="102599" y="1931804"/>
        <a:ext cx="4320000" cy="648000"/>
      </dsp:txXfrm>
    </dsp:sp>
    <dsp:sp modelId="{EE0EDB45-A8BC-4853-872B-3ED96D72B14B}">
      <dsp:nvSpPr>
        <dsp:cNvPr id="0" name=""/>
        <dsp:cNvSpPr/>
      </dsp:nvSpPr>
      <dsp:spPr>
        <a:xfrm>
          <a:off x="102599" y="2639799"/>
          <a:ext cx="4320000" cy="650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Efficacy 66.3% </a:t>
          </a:r>
        </a:p>
      </dsp:txBody>
      <dsp:txXfrm>
        <a:off x="102599" y="2639799"/>
        <a:ext cx="4320000" cy="650786"/>
      </dsp:txXfrm>
    </dsp:sp>
    <dsp:sp modelId="{C6EECC98-1968-4C33-862A-2BC3BADD528B}">
      <dsp:nvSpPr>
        <dsp:cNvPr id="0" name=""/>
        <dsp:cNvSpPr/>
      </dsp:nvSpPr>
      <dsp:spPr>
        <a:xfrm>
          <a:off x="5178600" y="290813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5C459-CAFB-4C82-B9B7-8526153899A2}">
      <dsp:nvSpPr>
        <dsp:cNvPr id="0" name=""/>
        <dsp:cNvSpPr/>
      </dsp:nvSpPr>
      <dsp:spPr>
        <a:xfrm>
          <a:off x="5178600" y="193180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Efficacy against associated hospitalization: 93%</a:t>
          </a:r>
        </a:p>
      </dsp:txBody>
      <dsp:txXfrm>
        <a:off x="5178600" y="1931804"/>
        <a:ext cx="4320000" cy="648000"/>
      </dsp:txXfrm>
    </dsp:sp>
    <dsp:sp modelId="{441FA063-6665-42B8-BFD8-4618CB895585}">
      <dsp:nvSpPr>
        <dsp:cNvPr id="0" name=""/>
        <dsp:cNvSpPr/>
      </dsp:nvSpPr>
      <dsp:spPr>
        <a:xfrm>
          <a:off x="5178600" y="2639799"/>
          <a:ext cx="4320000" cy="650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0BBA8-1FCA-2446-BDBB-55C4716AF075}">
      <dsp:nvSpPr>
        <dsp:cNvPr id="0" name=""/>
        <dsp:cNvSpPr/>
      </dsp:nvSpPr>
      <dsp:spPr>
        <a:xfrm>
          <a:off x="0" y="550034"/>
          <a:ext cx="6506304" cy="1524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961" tIns="458216" rIns="50496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Proteins are sequences of amino acids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When you compare Syncitin 1 to the Spike protein, there is a FOUR amino acid overlap</a:t>
          </a:r>
        </a:p>
      </dsp:txBody>
      <dsp:txXfrm>
        <a:off x="0" y="550034"/>
        <a:ext cx="6506304" cy="1524600"/>
      </dsp:txXfrm>
    </dsp:sp>
    <dsp:sp modelId="{59793B1C-E61D-254D-B91F-1FECB69DA217}">
      <dsp:nvSpPr>
        <dsp:cNvPr id="0" name=""/>
        <dsp:cNvSpPr/>
      </dsp:nvSpPr>
      <dsp:spPr>
        <a:xfrm>
          <a:off x="325315" y="225314"/>
          <a:ext cx="4554412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146" tIns="0" rIns="17214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Where did this come from?</a:t>
          </a:r>
        </a:p>
      </dsp:txBody>
      <dsp:txXfrm>
        <a:off x="357018" y="257017"/>
        <a:ext cx="4491006" cy="586034"/>
      </dsp:txXfrm>
    </dsp:sp>
    <dsp:sp modelId="{40B875EF-CC91-2D44-B312-DD420BABF6F8}">
      <dsp:nvSpPr>
        <dsp:cNvPr id="0" name=""/>
        <dsp:cNvSpPr/>
      </dsp:nvSpPr>
      <dsp:spPr>
        <a:xfrm>
          <a:off x="0" y="2518154"/>
          <a:ext cx="6506304" cy="9009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961" tIns="458216" rIns="50496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Important in forming the human placenta</a:t>
          </a:r>
        </a:p>
      </dsp:txBody>
      <dsp:txXfrm>
        <a:off x="0" y="2518154"/>
        <a:ext cx="6506304" cy="900900"/>
      </dsp:txXfrm>
    </dsp:sp>
    <dsp:sp modelId="{C8415886-0B4B-1945-A4AD-B4F938B84FAB}">
      <dsp:nvSpPr>
        <dsp:cNvPr id="0" name=""/>
        <dsp:cNvSpPr/>
      </dsp:nvSpPr>
      <dsp:spPr>
        <a:xfrm>
          <a:off x="325315" y="2193434"/>
          <a:ext cx="4554412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146" tIns="0" rIns="17214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What is </a:t>
          </a:r>
          <a:r>
            <a:rPr lang="en-US" sz="2200" kern="1200" dirty="0" err="1"/>
            <a:t>Syncitin</a:t>
          </a:r>
          <a:r>
            <a:rPr lang="en-US" sz="2200" kern="1200" dirty="0"/>
            <a:t> 1?</a:t>
          </a:r>
        </a:p>
      </dsp:txBody>
      <dsp:txXfrm>
        <a:off x="357018" y="2225137"/>
        <a:ext cx="4491006" cy="586034"/>
      </dsp:txXfrm>
    </dsp:sp>
    <dsp:sp modelId="{AAC010DF-C746-3346-A508-B037BBE2DE18}">
      <dsp:nvSpPr>
        <dsp:cNvPr id="0" name=""/>
        <dsp:cNvSpPr/>
      </dsp:nvSpPr>
      <dsp:spPr>
        <a:xfrm>
          <a:off x="0" y="3862575"/>
          <a:ext cx="6506304" cy="14899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961" tIns="458216" rIns="50496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Making antibodies to the COVID spike protein will make antibodies to </a:t>
          </a:r>
          <a:r>
            <a:rPr lang="en-US" sz="2200" kern="1200" dirty="0" err="1"/>
            <a:t>Syncitin</a:t>
          </a:r>
          <a:r>
            <a:rPr lang="en-US" sz="2200" kern="1200" dirty="0"/>
            <a:t> 1 and therefore the human placenta</a:t>
          </a:r>
        </a:p>
      </dsp:txBody>
      <dsp:txXfrm>
        <a:off x="0" y="3862575"/>
        <a:ext cx="6506304" cy="1489950"/>
      </dsp:txXfrm>
    </dsp:sp>
    <dsp:sp modelId="{7879DC4B-B55C-CB4C-B33B-699668FF548C}">
      <dsp:nvSpPr>
        <dsp:cNvPr id="0" name=""/>
        <dsp:cNvSpPr/>
      </dsp:nvSpPr>
      <dsp:spPr>
        <a:xfrm>
          <a:off x="325315" y="3537855"/>
          <a:ext cx="4554412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146" tIns="0" rIns="17214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Theory</a:t>
          </a:r>
        </a:p>
      </dsp:txBody>
      <dsp:txXfrm>
        <a:off x="357018" y="3569558"/>
        <a:ext cx="4491006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B3FE0-5980-0A44-B31E-EC6EFEACEA22}">
      <dsp:nvSpPr>
        <dsp:cNvPr id="0" name=""/>
        <dsp:cNvSpPr/>
      </dsp:nvSpPr>
      <dsp:spPr>
        <a:xfrm>
          <a:off x="1214" y="212740"/>
          <a:ext cx="4261554" cy="2706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F1CAD-E901-D24C-8202-55FB8C558E3C}">
      <dsp:nvSpPr>
        <dsp:cNvPr id="0" name=""/>
        <dsp:cNvSpPr/>
      </dsp:nvSpPr>
      <dsp:spPr>
        <a:xfrm>
          <a:off x="474720" y="662571"/>
          <a:ext cx="4261554" cy="27060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baseline="0" dirty="0"/>
            <a:t>REQUIRES </a:t>
          </a:r>
          <a:r>
            <a:rPr lang="en-US" sz="4800" b="1" u="sng" kern="1200" baseline="0" dirty="0">
              <a:solidFill>
                <a:srgbClr val="FF0000"/>
              </a:solidFill>
            </a:rPr>
            <a:t>50-80</a:t>
          </a:r>
          <a:r>
            <a:rPr lang="en-US" sz="4800" b="1" u="sng" kern="1200" baseline="0" dirty="0"/>
            <a:t> MATCHED AMINO ACIDS</a:t>
          </a:r>
          <a:endParaRPr lang="en-US" sz="4800" b="1" u="sng" kern="1200" dirty="0"/>
        </a:p>
      </dsp:txBody>
      <dsp:txXfrm>
        <a:off x="553979" y="741830"/>
        <a:ext cx="4103036" cy="2547569"/>
      </dsp:txXfrm>
    </dsp:sp>
    <dsp:sp modelId="{279EF12B-2B8B-EE4B-8808-3C763AC4ABD8}">
      <dsp:nvSpPr>
        <dsp:cNvPr id="0" name=""/>
        <dsp:cNvSpPr/>
      </dsp:nvSpPr>
      <dsp:spPr>
        <a:xfrm>
          <a:off x="5209781" y="212740"/>
          <a:ext cx="4261554" cy="2706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8B297C-2039-C647-89F8-1A9617E89B98}">
      <dsp:nvSpPr>
        <dsp:cNvPr id="0" name=""/>
        <dsp:cNvSpPr/>
      </dsp:nvSpPr>
      <dsp:spPr>
        <a:xfrm>
          <a:off x="5683287" y="662571"/>
          <a:ext cx="4261554" cy="27060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 dirty="0"/>
            <a:t>HOW CLOSELY LINKED ARE THE TWO PROTEINS? </a:t>
          </a:r>
          <a:r>
            <a:rPr lang="en-US" sz="4000" b="1" u="sng" kern="1200" baseline="0" dirty="0">
              <a:solidFill>
                <a:srgbClr val="FF0000"/>
              </a:solidFill>
            </a:rPr>
            <a:t>FOUR</a:t>
          </a:r>
          <a:r>
            <a:rPr lang="en-US" sz="4000" b="1" u="sng" kern="1200" baseline="0" dirty="0"/>
            <a:t> AMINO ACIDS</a:t>
          </a:r>
          <a:endParaRPr lang="en-US" sz="4000" b="1" u="sng" kern="1200" dirty="0"/>
        </a:p>
      </dsp:txBody>
      <dsp:txXfrm>
        <a:off x="5762546" y="741830"/>
        <a:ext cx="4103036" cy="25475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5E704-BFC3-934C-B8BB-4E9223B59055}">
      <dsp:nvSpPr>
        <dsp:cNvPr id="0" name=""/>
        <dsp:cNvSpPr/>
      </dsp:nvSpPr>
      <dsp:spPr>
        <a:xfrm>
          <a:off x="0" y="0"/>
          <a:ext cx="65063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6ACDB-2E27-2241-86E1-4AF0F297DC8F}">
      <dsp:nvSpPr>
        <dsp:cNvPr id="0" name=""/>
        <dsp:cNvSpPr/>
      </dsp:nvSpPr>
      <dsp:spPr>
        <a:xfrm>
          <a:off x="0" y="0"/>
          <a:ext cx="6506304" cy="1394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Every patient had antibodies drawn prior to proceeding with an embryo transfer</a:t>
          </a:r>
        </a:p>
      </dsp:txBody>
      <dsp:txXfrm>
        <a:off x="0" y="0"/>
        <a:ext cx="6506304" cy="1394460"/>
      </dsp:txXfrm>
    </dsp:sp>
    <dsp:sp modelId="{AF3D2396-B244-9447-A82A-CFC2A09784CA}">
      <dsp:nvSpPr>
        <dsp:cNvPr id="0" name=""/>
        <dsp:cNvSpPr/>
      </dsp:nvSpPr>
      <dsp:spPr>
        <a:xfrm>
          <a:off x="0" y="1394460"/>
          <a:ext cx="6506304" cy="0"/>
        </a:xfrm>
        <a:prstGeom prst="line">
          <a:avLst/>
        </a:prstGeom>
        <a:solidFill>
          <a:schemeClr val="accent2">
            <a:hueOff val="-55218"/>
            <a:satOff val="-18112"/>
            <a:lumOff val="-6601"/>
            <a:alphaOff val="0"/>
          </a:schemeClr>
        </a:solidFill>
        <a:ln w="34925" cap="flat" cmpd="sng" algn="in">
          <a:solidFill>
            <a:schemeClr val="accent2">
              <a:hueOff val="-55218"/>
              <a:satOff val="-18112"/>
              <a:lumOff val="-66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60F63-50E1-FE43-B19E-354E6033B00F}">
      <dsp:nvSpPr>
        <dsp:cNvPr id="0" name=""/>
        <dsp:cNvSpPr/>
      </dsp:nvSpPr>
      <dsp:spPr>
        <a:xfrm>
          <a:off x="0" y="1394460"/>
          <a:ext cx="6506304" cy="1394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If positive antibody, asked if they had the vaccine or infection</a:t>
          </a:r>
        </a:p>
      </dsp:txBody>
      <dsp:txXfrm>
        <a:off x="0" y="1394460"/>
        <a:ext cx="6506304" cy="1394460"/>
      </dsp:txXfrm>
    </dsp:sp>
    <dsp:sp modelId="{4CA3EAD3-F99C-2242-B9F8-8A6644BB9DBE}">
      <dsp:nvSpPr>
        <dsp:cNvPr id="0" name=""/>
        <dsp:cNvSpPr/>
      </dsp:nvSpPr>
      <dsp:spPr>
        <a:xfrm>
          <a:off x="0" y="2788920"/>
          <a:ext cx="6506304" cy="0"/>
        </a:xfrm>
        <a:prstGeom prst="line">
          <a:avLst/>
        </a:prstGeom>
        <a:solidFill>
          <a:schemeClr val="accent2">
            <a:hueOff val="-110436"/>
            <a:satOff val="-36223"/>
            <a:lumOff val="-13202"/>
            <a:alphaOff val="0"/>
          </a:schemeClr>
        </a:solidFill>
        <a:ln w="34925" cap="flat" cmpd="sng" algn="in">
          <a:solidFill>
            <a:schemeClr val="accent2">
              <a:hueOff val="-110436"/>
              <a:satOff val="-36223"/>
              <a:lumOff val="-132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CFB93-B417-3743-BB1E-B5357282DF2F}">
      <dsp:nvSpPr>
        <dsp:cNvPr id="0" name=""/>
        <dsp:cNvSpPr/>
      </dsp:nvSpPr>
      <dsp:spPr>
        <a:xfrm>
          <a:off x="0" y="2788920"/>
          <a:ext cx="6506304" cy="1394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Outcomes of the two groups were then compared to patients who had negative antibodies (COVID-19 naïve)</a:t>
          </a:r>
        </a:p>
      </dsp:txBody>
      <dsp:txXfrm>
        <a:off x="0" y="2788920"/>
        <a:ext cx="6506304" cy="1394460"/>
      </dsp:txXfrm>
    </dsp:sp>
    <dsp:sp modelId="{A0C90DD7-CC45-7F4C-BC7D-4A4B1DD73D8F}">
      <dsp:nvSpPr>
        <dsp:cNvPr id="0" name=""/>
        <dsp:cNvSpPr/>
      </dsp:nvSpPr>
      <dsp:spPr>
        <a:xfrm>
          <a:off x="0" y="4183380"/>
          <a:ext cx="6506304" cy="0"/>
        </a:xfrm>
        <a:prstGeom prst="line">
          <a:avLst/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 w="34925" cap="flat" cmpd="sng" algn="in">
          <a:solidFill>
            <a:schemeClr val="accent2">
              <a:hueOff val="-165654"/>
              <a:satOff val="-54335"/>
              <a:lumOff val="-1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4286C-76AC-6F4D-8B04-D72B0A522274}">
      <dsp:nvSpPr>
        <dsp:cNvPr id="0" name=""/>
        <dsp:cNvSpPr/>
      </dsp:nvSpPr>
      <dsp:spPr>
        <a:xfrm>
          <a:off x="0" y="4183380"/>
          <a:ext cx="6506304" cy="1394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Pfizer and Moderna vaccines used</a:t>
          </a:r>
        </a:p>
      </dsp:txBody>
      <dsp:txXfrm>
        <a:off x="0" y="4183380"/>
        <a:ext cx="6506304" cy="13944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3ED1E-9D50-3740-B2D6-F0FF3DA9E214}">
      <dsp:nvSpPr>
        <dsp:cNvPr id="0" name=""/>
        <dsp:cNvSpPr/>
      </dsp:nvSpPr>
      <dsp:spPr>
        <a:xfrm>
          <a:off x="0" y="44639"/>
          <a:ext cx="6506304" cy="2316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Couples undergoing more than one IVF cycle</a:t>
          </a:r>
        </a:p>
      </dsp:txBody>
      <dsp:txXfrm>
        <a:off x="113087" y="157726"/>
        <a:ext cx="6280130" cy="2090426"/>
      </dsp:txXfrm>
    </dsp:sp>
    <dsp:sp modelId="{8346B2CD-6E6F-EE46-AAEB-E0F821179614}">
      <dsp:nvSpPr>
        <dsp:cNvPr id="0" name=""/>
        <dsp:cNvSpPr/>
      </dsp:nvSpPr>
      <dsp:spPr>
        <a:xfrm>
          <a:off x="0" y="2487959"/>
          <a:ext cx="6506304" cy="2316600"/>
        </a:xfrm>
        <a:prstGeom prst="roundRect">
          <a:avLst/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1.) Underwent IVF 2.) Had a vaccination 3.) Underwent IVF again</a:t>
          </a:r>
        </a:p>
      </dsp:txBody>
      <dsp:txXfrm>
        <a:off x="113087" y="2601046"/>
        <a:ext cx="6280130" cy="2090426"/>
      </dsp:txXfrm>
    </dsp:sp>
    <dsp:sp modelId="{B05CB9C8-8394-0F48-B8CE-B986FFD9AA2B}">
      <dsp:nvSpPr>
        <dsp:cNvPr id="0" name=""/>
        <dsp:cNvSpPr/>
      </dsp:nvSpPr>
      <dsp:spPr>
        <a:xfrm>
          <a:off x="0" y="4804560"/>
          <a:ext cx="6506304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75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 dirty="0"/>
            <a:t>THEIR OWN CONTROL!!</a:t>
          </a:r>
        </a:p>
      </dsp:txBody>
      <dsp:txXfrm>
        <a:off x="0" y="4804560"/>
        <a:ext cx="6506304" cy="7286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EE3B7-CD54-CE49-A5EA-3FFC3E11E7C5}">
      <dsp:nvSpPr>
        <dsp:cNvPr id="0" name=""/>
        <dsp:cNvSpPr/>
      </dsp:nvSpPr>
      <dsp:spPr>
        <a:xfrm>
          <a:off x="0" y="355691"/>
          <a:ext cx="9601200" cy="10958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IVF Cycle is truly an overall evaluation of female fertility</a:t>
          </a:r>
        </a:p>
      </dsp:txBody>
      <dsp:txXfrm>
        <a:off x="53494" y="409185"/>
        <a:ext cx="9494212" cy="988844"/>
      </dsp:txXfrm>
    </dsp:sp>
    <dsp:sp modelId="{66BCBDE9-4EB0-284F-B5DF-C8A7F6F08C69}">
      <dsp:nvSpPr>
        <dsp:cNvPr id="0" name=""/>
        <dsp:cNvSpPr/>
      </dsp:nvSpPr>
      <dsp:spPr>
        <a:xfrm>
          <a:off x="0" y="1535044"/>
          <a:ext cx="9601200" cy="10958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Infertile women generally require more medication, more days of stimulation, make less eggs, make less embryos……</a:t>
          </a:r>
        </a:p>
      </dsp:txBody>
      <dsp:txXfrm>
        <a:off x="53494" y="1588538"/>
        <a:ext cx="9494212" cy="988844"/>
      </dsp:txXfrm>
    </dsp:sp>
    <dsp:sp modelId="{D7860A39-DC10-4D42-9D64-ED1BB435B987}">
      <dsp:nvSpPr>
        <dsp:cNvPr id="0" name=""/>
        <dsp:cNvSpPr/>
      </dsp:nvSpPr>
      <dsp:spPr>
        <a:xfrm>
          <a:off x="0" y="2714397"/>
          <a:ext cx="9601200" cy="10958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NO DIFFERENCE BEFORE OR AFTER VACCINATION</a:t>
          </a:r>
        </a:p>
      </dsp:txBody>
      <dsp:txXfrm>
        <a:off x="53494" y="2767891"/>
        <a:ext cx="9494212" cy="988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3EEAE-A787-F84B-BEB8-4A9458861143}" type="datetimeFigureOut">
              <a:rPr lang="en-US" smtClean="0"/>
              <a:t>8/31/21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BAFEB-B50F-7B43-A6CD-4AEF856E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50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86067-F7AA-424C-A186-0CDD9B43E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COVID19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0A70C-65A7-EA4D-9F0E-56CC2C727F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Most Up-to-Date Information on COVID and Fertility</a:t>
            </a:r>
          </a:p>
          <a:p>
            <a:r>
              <a:rPr lang="en-US" dirty="0"/>
              <a:t>Abigail A. Delaney, MD</a:t>
            </a:r>
          </a:p>
        </p:txBody>
      </p:sp>
    </p:spTree>
    <p:extLst>
      <p:ext uri="{BB962C8B-B14F-4D97-AF65-F5344CB8AC3E}">
        <p14:creationId xmlns:p14="http://schemas.microsoft.com/office/powerpoint/2010/main" val="1883758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RNA vaccines for infectious diseases: principles, delivery and clinical  translation | Nature Reviews Drug Discovery">
            <a:extLst>
              <a:ext uri="{FF2B5EF4-FFF2-40B4-BE49-F238E27FC236}">
                <a16:creationId xmlns:a16="http://schemas.microsoft.com/office/drawing/2014/main" id="{E45CF3A0-A758-9C4E-8873-1DFE3D7F9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700" y="453410"/>
            <a:ext cx="10488110" cy="596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21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9805AF4-7989-43AB-9A60-14E3F851F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0036B63-B0EC-4AF3-95D3-2E2DCA25F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B98417-F4FB-EF4C-9479-C054A72EC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0788" y="800099"/>
            <a:ext cx="370674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8942A-503E-C347-8184-E8CF98372B08}"/>
              </a:ext>
            </a:extLst>
          </p:cNvPr>
          <p:cNvSpPr txBox="1"/>
          <p:nvPr/>
        </p:nvSpPr>
        <p:spPr>
          <a:xfrm>
            <a:off x="5206175" y="2372810"/>
            <a:ext cx="6015037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DOES COVID VACCINE CAUSE FEMALE STERILIZATION????</a:t>
            </a:r>
          </a:p>
          <a:p>
            <a:pPr algn="ctr"/>
            <a:endParaRPr lang="en-US" sz="4000" b="1" dirty="0"/>
          </a:p>
          <a:p>
            <a:pPr algn="ctr"/>
            <a:r>
              <a:rPr lang="en-US" sz="2500" b="1" dirty="0"/>
              <a:t>Answer: No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92724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60A756-6EC0-C747-BAC1-A2665F57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Biological Plausibility</a:t>
            </a:r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12714A6-F790-4444-9B59-6E8C592352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040284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432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1665A6-74DB-4F44-A6EF-F01205E87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EA444-718F-2941-9867-B01EF416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85800"/>
            <a:ext cx="10905066" cy="14859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HOST ANTIGEN RESPONSE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6F96D7-E189-4440-AF70-A3983E2954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0078213"/>
              </p:ext>
            </p:extLst>
          </p:nvPr>
        </p:nvGraphicFramePr>
        <p:xfrm>
          <a:off x="1122972" y="2286000"/>
          <a:ext cx="994605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552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FBF88-8D02-E648-93C6-944775D5B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75" y="1214438"/>
            <a:ext cx="6900380" cy="4114800"/>
          </a:xfrm>
          <a:prstGeom prst="rect">
            <a:avLst/>
          </a:prstGeom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3CAFF-F738-D540-A962-56181883C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cap="all"/>
              <a:t>Does COVID cause infertility?</a:t>
            </a:r>
          </a:p>
        </p:txBody>
      </p:sp>
    </p:spTree>
    <p:extLst>
      <p:ext uri="{BB962C8B-B14F-4D97-AF65-F5344CB8AC3E}">
        <p14:creationId xmlns:p14="http://schemas.microsoft.com/office/powerpoint/2010/main" val="4066024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33517-01A3-2F4B-B06E-FFBE5489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Morris 2021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24992EC-FA6E-49EF-880B-D53A4A4B6C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4399055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330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80C8B-F985-0A43-B6F0-AC5C69EA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n-US" sz="5400">
                <a:solidFill>
                  <a:schemeClr val="bg2"/>
                </a:solidFill>
              </a:rPr>
              <a:t>Morris 2021 Continued…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D9656B-D28F-C347-8C02-93625AD2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rmAutofit/>
          </a:bodyPr>
          <a:lstStyle/>
          <a:p>
            <a:r>
              <a:rPr lang="en-US" sz="2200" dirty="0"/>
              <a:t>143 embryo transfers performed</a:t>
            </a:r>
          </a:p>
          <a:p>
            <a:r>
              <a:rPr lang="en-US" sz="2200" dirty="0"/>
              <a:t>Controlled cycles</a:t>
            </a:r>
          </a:p>
          <a:p>
            <a:r>
              <a:rPr lang="en-US" sz="2200" dirty="0"/>
              <a:t>All single embryo transfers</a:t>
            </a:r>
          </a:p>
          <a:p>
            <a:r>
              <a:rPr lang="en-US" sz="2200" dirty="0"/>
              <a:t>37.8% of patients had a + antibody level</a:t>
            </a:r>
          </a:p>
          <a:p>
            <a:pPr lvl="1"/>
            <a:r>
              <a:rPr lang="en-US" sz="2200" dirty="0"/>
              <a:t>64% from vaccine, remaining infection or presumed infection</a:t>
            </a:r>
          </a:p>
          <a:p>
            <a:r>
              <a:rPr lang="en-US" sz="2200" dirty="0"/>
              <a:t>No difference in pregnancy rates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28724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05AF4-7989-43AB-9A60-14E3F851F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036B63-B0EC-4AF3-95D3-2E2DCA25F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B05E69-F8B0-474A-BDD5-C28D0A9B6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286" y="1104688"/>
            <a:ext cx="10625429" cy="464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05AF4-7989-43AB-9A60-14E3F851F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036B63-B0EC-4AF3-95D3-2E2DCA25F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EFB498-A0F3-8943-B351-09B4C82C7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333" y="800100"/>
            <a:ext cx="7789334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5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C37D5E-D3C4-5C40-940E-8F68C75C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Orvieto et al.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9AFC622F-C0F3-4692-B579-50E2902AC4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548467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180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81D2-B4F5-394E-8877-46E13E334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C4402-D82D-DD42-8BFD-E0348EC19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444587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DBEA4-F217-1E46-9084-4D89EDD8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Orvieto et al. continued….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29800C-F649-4597-B2BE-26D33EB2A0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1701478"/>
          <a:ext cx="9601200" cy="4165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8568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88D987-211C-C84F-85B9-BEA279EA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cap="all"/>
              <a:t>OVARIAN FUNCTION NOT CHANGED AFTER VACCINATION</a:t>
            </a:r>
          </a:p>
        </p:txBody>
      </p:sp>
    </p:spTree>
    <p:extLst>
      <p:ext uri="{BB962C8B-B14F-4D97-AF65-F5344CB8AC3E}">
        <p14:creationId xmlns:p14="http://schemas.microsoft.com/office/powerpoint/2010/main" val="2237165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08ABE-DBB1-074E-B03C-F0660601A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12" y="640081"/>
            <a:ext cx="6020938" cy="5846444"/>
          </a:xfrm>
        </p:spPr>
        <p:txBody>
          <a:bodyPr anchor="ctr">
            <a:normAutofit/>
          </a:bodyPr>
          <a:lstStyle/>
          <a:p>
            <a:r>
              <a:rPr lang="en-US" dirty="0"/>
              <a:t>Vaccination either pre-conception or early during pregnancy is the best way to reduce maternal/fetal complications. </a:t>
            </a:r>
          </a:p>
          <a:p>
            <a:r>
              <a:rPr lang="en-US" dirty="0"/>
              <a:t>None of the currently available COVID-19 vaccines reach or cross the placenta. The intramuscularly administered vaccine mRNA remains in the deltoid muscle cell cytoplasm for three days prior to destruction.</a:t>
            </a:r>
          </a:p>
          <a:p>
            <a:r>
              <a:rPr lang="en-US" dirty="0"/>
              <a:t>COVID19 vaccination does not induce antibodies against the placenta</a:t>
            </a:r>
          </a:p>
          <a:p>
            <a:r>
              <a:rPr lang="en-US" dirty="0"/>
              <a:t>Existing data suggest COVID19 vaccination during pregnancy does not increase risk of miscarriage.</a:t>
            </a:r>
          </a:p>
          <a:p>
            <a:r>
              <a:rPr lang="en-US" dirty="0"/>
              <a:t>COVID19 vaccination does not impact male or female fertility or fertility treatment outcomes.</a:t>
            </a:r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527850" y="0"/>
            <a:ext cx="46641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BB2385-2754-4147-81BA-157946BD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027" y="1252181"/>
            <a:ext cx="3132162" cy="4302457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chemeClr val="bg2"/>
                </a:solidFill>
              </a:rPr>
              <a:t>EXPERT OPINION: AMERICAN SOCIETY for REPRODUCTIVE MEDICINE</a:t>
            </a:r>
            <a:br>
              <a:rPr lang="en-US" sz="3400">
                <a:solidFill>
                  <a:schemeClr val="bg2"/>
                </a:solidFill>
              </a:rPr>
            </a:br>
            <a:r>
              <a:rPr lang="en-US" sz="3400">
                <a:solidFill>
                  <a:schemeClr val="bg2"/>
                </a:solidFill>
                <a:sym typeface="Wingdings" pitchFamily="2" charset="2"/>
              </a:rPr>
              <a:t>July 2021</a:t>
            </a:r>
            <a:br>
              <a:rPr lang="en-US" sz="3400">
                <a:solidFill>
                  <a:schemeClr val="bg2"/>
                </a:solidFill>
              </a:rPr>
            </a:br>
            <a:endParaRPr lang="en-US" sz="34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12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C5B227-F1D1-6448-9238-059DA9EBEA2B}"/>
              </a:ext>
            </a:extLst>
          </p:cNvPr>
          <p:cNvSpPr/>
          <p:nvPr/>
        </p:nvSpPr>
        <p:spPr>
          <a:xfrm>
            <a:off x="1747777" y="1932972"/>
            <a:ext cx="3265990" cy="1107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74281-A238-6E4D-9751-4BF434E60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53633"/>
          </a:xfrm>
        </p:spPr>
        <p:txBody>
          <a:bodyPr/>
          <a:lstStyle/>
          <a:p>
            <a:pPr algn="ctr"/>
            <a:r>
              <a:rPr lang="en-US" b="1" u="sng" dirty="0"/>
              <a:t>Start from the Beginning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E8AD1-1EB3-0D47-B5BD-BB5948994DCC}"/>
              </a:ext>
            </a:extLst>
          </p:cNvPr>
          <p:cNvSpPr txBox="1"/>
          <p:nvPr/>
        </p:nvSpPr>
        <p:spPr>
          <a:xfrm>
            <a:off x="1574157" y="1930218"/>
            <a:ext cx="3287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/>
              <a:t>mRNA</a:t>
            </a:r>
          </a:p>
          <a:p>
            <a:pPr algn="ctr"/>
            <a:r>
              <a:rPr lang="en-US" sz="2200" dirty="0"/>
              <a:t>Pfizer-BioNTech</a:t>
            </a:r>
          </a:p>
          <a:p>
            <a:pPr algn="ctr"/>
            <a:r>
              <a:rPr lang="en-US" sz="2200" dirty="0" err="1"/>
              <a:t>Moderna</a:t>
            </a:r>
            <a:endParaRPr lang="en-US" sz="2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57A88C-288B-274A-BF90-7D584442A375}"/>
              </a:ext>
            </a:extLst>
          </p:cNvPr>
          <p:cNvSpPr/>
          <p:nvPr/>
        </p:nvSpPr>
        <p:spPr>
          <a:xfrm>
            <a:off x="5187387" y="1930218"/>
            <a:ext cx="3265990" cy="1107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D5B71-C9CE-BA48-B78C-C11FF580BF87}"/>
              </a:ext>
            </a:extLst>
          </p:cNvPr>
          <p:cNvSpPr/>
          <p:nvPr/>
        </p:nvSpPr>
        <p:spPr>
          <a:xfrm>
            <a:off x="8626997" y="1930218"/>
            <a:ext cx="3265990" cy="1107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58260-5B71-B14E-94DC-7125CB9BF4B8}"/>
              </a:ext>
            </a:extLst>
          </p:cNvPr>
          <p:cNvSpPr txBox="1"/>
          <p:nvPr/>
        </p:nvSpPr>
        <p:spPr>
          <a:xfrm>
            <a:off x="5187387" y="2007162"/>
            <a:ext cx="328721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u="sng" dirty="0"/>
              <a:t>Adenovirus Vector</a:t>
            </a:r>
          </a:p>
          <a:p>
            <a:pPr algn="ctr"/>
            <a:r>
              <a:rPr lang="en-US" sz="2100" dirty="0"/>
              <a:t>Janssen/</a:t>
            </a:r>
            <a:r>
              <a:rPr lang="en-US" sz="2100" dirty="0" err="1"/>
              <a:t>JnJ</a:t>
            </a:r>
            <a:endParaRPr lang="en-US" sz="2100" dirty="0"/>
          </a:p>
          <a:p>
            <a:pPr algn="ctr"/>
            <a:r>
              <a:rPr lang="en-US" sz="2100" dirty="0"/>
              <a:t>AstraZeneca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012AAE-48E6-C148-BF53-980FE30A02F9}"/>
              </a:ext>
            </a:extLst>
          </p:cNvPr>
          <p:cNvSpPr txBox="1"/>
          <p:nvPr/>
        </p:nvSpPr>
        <p:spPr>
          <a:xfrm>
            <a:off x="8779397" y="2007162"/>
            <a:ext cx="3038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u="sng" dirty="0"/>
              <a:t>Protein Subunit</a:t>
            </a:r>
          </a:p>
          <a:p>
            <a:pPr algn="ctr"/>
            <a:r>
              <a:rPr lang="en-US" sz="2100" dirty="0" err="1"/>
              <a:t>Novavax</a:t>
            </a:r>
            <a:endParaRPr lang="en-US" sz="2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12E9A7-C558-4D42-9FF8-29B9C1328E92}"/>
              </a:ext>
            </a:extLst>
          </p:cNvPr>
          <p:cNvSpPr/>
          <p:nvPr/>
        </p:nvSpPr>
        <p:spPr>
          <a:xfrm>
            <a:off x="1747777" y="3159889"/>
            <a:ext cx="3265990" cy="3113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0A6B96-A5CF-F04C-A86D-C222445869D2}"/>
              </a:ext>
            </a:extLst>
          </p:cNvPr>
          <p:cNvSpPr/>
          <p:nvPr/>
        </p:nvSpPr>
        <p:spPr>
          <a:xfrm>
            <a:off x="5187387" y="3159889"/>
            <a:ext cx="3265990" cy="3113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B6931D-555A-7145-B0B8-4AF12B9BBEDF}"/>
              </a:ext>
            </a:extLst>
          </p:cNvPr>
          <p:cNvSpPr/>
          <p:nvPr/>
        </p:nvSpPr>
        <p:spPr>
          <a:xfrm>
            <a:off x="8626997" y="3159889"/>
            <a:ext cx="3265990" cy="3113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29350D-6CBB-E245-97CC-F5AFDBE46422}"/>
              </a:ext>
            </a:extLst>
          </p:cNvPr>
          <p:cNvSpPr txBox="1"/>
          <p:nvPr/>
        </p:nvSpPr>
        <p:spPr>
          <a:xfrm>
            <a:off x="1863524" y="3298785"/>
            <a:ext cx="31502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Pfizer-BioNTech</a:t>
            </a:r>
          </a:p>
          <a:p>
            <a:r>
              <a:rPr lang="en-US" dirty="0"/>
              <a:t>-Two doses, 3 weeks apart</a:t>
            </a:r>
          </a:p>
          <a:p>
            <a:r>
              <a:rPr lang="en-US" dirty="0"/>
              <a:t>-mRNA with lipid </a:t>
            </a:r>
            <a:r>
              <a:rPr lang="en-US" dirty="0" err="1"/>
              <a:t>nanopeptide</a:t>
            </a:r>
            <a:endParaRPr lang="en-US" dirty="0"/>
          </a:p>
          <a:p>
            <a:r>
              <a:rPr lang="en-US" dirty="0"/>
              <a:t>-EUA issued 12/2020</a:t>
            </a:r>
          </a:p>
          <a:p>
            <a:r>
              <a:rPr lang="en-US" dirty="0"/>
              <a:t>-FDA approved 8/2021</a:t>
            </a:r>
          </a:p>
          <a:p>
            <a:endParaRPr lang="en-US" dirty="0"/>
          </a:p>
          <a:p>
            <a:r>
              <a:rPr lang="en-US" b="1" u="sng" dirty="0" err="1"/>
              <a:t>Moderna</a:t>
            </a:r>
            <a:endParaRPr lang="en-US" b="1" u="sng" dirty="0"/>
          </a:p>
          <a:p>
            <a:r>
              <a:rPr lang="en-US" dirty="0"/>
              <a:t>-Two doses, 4 weeks apart</a:t>
            </a:r>
          </a:p>
          <a:p>
            <a:r>
              <a:rPr lang="en-US" dirty="0"/>
              <a:t>-mRNA with lipid </a:t>
            </a:r>
            <a:r>
              <a:rPr lang="en-US" dirty="0" err="1"/>
              <a:t>nanopeptide</a:t>
            </a:r>
            <a:endParaRPr lang="en-US" dirty="0"/>
          </a:p>
          <a:p>
            <a:r>
              <a:rPr lang="en-US" dirty="0"/>
              <a:t>-EUA issued 12/2020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01B2A6-C3EF-654D-8A70-F14FD288F199}"/>
              </a:ext>
            </a:extLst>
          </p:cNvPr>
          <p:cNvSpPr txBox="1"/>
          <p:nvPr/>
        </p:nvSpPr>
        <p:spPr>
          <a:xfrm>
            <a:off x="5347504" y="3298785"/>
            <a:ext cx="29746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/>
              <a:t>JnJ</a:t>
            </a:r>
            <a:endParaRPr lang="en-US" b="1" u="sng" dirty="0"/>
          </a:p>
          <a:p>
            <a:r>
              <a:rPr lang="en-US" dirty="0"/>
              <a:t>-One dose</a:t>
            </a:r>
          </a:p>
          <a:p>
            <a:r>
              <a:rPr lang="en-US" dirty="0"/>
              <a:t>-Human adenovirus vector</a:t>
            </a:r>
          </a:p>
          <a:p>
            <a:r>
              <a:rPr lang="en-US" dirty="0"/>
              <a:t>-EUA 2/2021</a:t>
            </a:r>
          </a:p>
          <a:p>
            <a:endParaRPr lang="en-US" dirty="0"/>
          </a:p>
          <a:p>
            <a:r>
              <a:rPr lang="en-US" b="1" u="sng" dirty="0"/>
              <a:t>AstraZeneca</a:t>
            </a:r>
          </a:p>
          <a:p>
            <a:r>
              <a:rPr lang="en-US" dirty="0"/>
              <a:t>-Two doses, 4 weeks apart</a:t>
            </a:r>
          </a:p>
          <a:p>
            <a:r>
              <a:rPr lang="en-US" dirty="0"/>
              <a:t>-Chimp adenovirus vector</a:t>
            </a:r>
          </a:p>
          <a:p>
            <a:r>
              <a:rPr lang="en-US" dirty="0"/>
              <a:t>-US Phase III trial ongoing</a:t>
            </a:r>
          </a:p>
          <a:p>
            <a:r>
              <a:rPr lang="en-US" dirty="0"/>
              <a:t>-Approved in UK/WHO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57A5EB-F9BC-6D48-99A9-8352A9219E3F}"/>
              </a:ext>
            </a:extLst>
          </p:cNvPr>
          <p:cNvSpPr txBox="1"/>
          <p:nvPr/>
        </p:nvSpPr>
        <p:spPr>
          <a:xfrm>
            <a:off x="8779397" y="3428999"/>
            <a:ext cx="3038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Novavax</a:t>
            </a:r>
            <a:endParaRPr lang="en-US" dirty="0"/>
          </a:p>
          <a:p>
            <a:r>
              <a:rPr lang="en-US" dirty="0"/>
              <a:t>-Two doses, 3 weeks apart</a:t>
            </a:r>
          </a:p>
          <a:p>
            <a:r>
              <a:rPr lang="en-US" dirty="0"/>
              <a:t>-</a:t>
            </a:r>
            <a:r>
              <a:rPr lang="en-US" dirty="0" err="1"/>
              <a:t>Nonparticle</a:t>
            </a:r>
            <a:r>
              <a:rPr lang="en-US" dirty="0"/>
              <a:t> vaccine with Matrix-M1 adjuvant</a:t>
            </a:r>
          </a:p>
          <a:p>
            <a:r>
              <a:rPr lang="en-US" dirty="0"/>
              <a:t>-Phase III Trials Ongoing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5637D164-F1DC-8D4B-8417-7C015C11B190}"/>
              </a:ext>
            </a:extLst>
          </p:cNvPr>
          <p:cNvSpPr/>
          <p:nvPr/>
        </p:nvSpPr>
        <p:spPr>
          <a:xfrm>
            <a:off x="983848" y="1238490"/>
            <a:ext cx="8218025" cy="5775767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89FB05-3B6A-3B49-A621-379102FB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n-US" sz="5400">
                <a:solidFill>
                  <a:schemeClr val="bg2"/>
                </a:solidFill>
              </a:rPr>
              <a:t>Efficacy data: Pfizer-BioTech Data</a:t>
            </a:r>
            <a:br>
              <a:rPr lang="en-US" sz="5400">
                <a:solidFill>
                  <a:schemeClr val="bg2"/>
                </a:solidFill>
              </a:rPr>
            </a:br>
            <a:r>
              <a:rPr lang="en-US" sz="5400">
                <a:solidFill>
                  <a:schemeClr val="bg2"/>
                </a:solidFill>
              </a:rPr>
              <a:t>Phase III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FEDE8-0CFE-E341-85D8-882833540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rmAutofit/>
          </a:bodyPr>
          <a:lstStyle/>
          <a:p>
            <a:r>
              <a:rPr lang="en-US" sz="1700"/>
              <a:t>Primary Endpoint: Symptomatic, laboratory-confirmed COVID 19 among subjects without evidence of prior infection</a:t>
            </a:r>
          </a:p>
          <a:p>
            <a:pPr lvl="1"/>
            <a:r>
              <a:rPr lang="en-US" sz="1700">
                <a:sym typeface="Wingdings" pitchFamily="2" charset="2"/>
              </a:rPr>
              <a:t>Efficacy: 95% (90.3-97.6%)</a:t>
            </a:r>
          </a:p>
          <a:p>
            <a:r>
              <a:rPr lang="en-US" sz="1700">
                <a:sym typeface="Wingdings" pitchFamily="2" charset="2"/>
              </a:rPr>
              <a:t>HIGH efficacy (&gt;92%) adults &gt;65 years of age: 94.7% (66.7-99.9%)</a:t>
            </a:r>
          </a:p>
          <a:p>
            <a:r>
              <a:rPr lang="en-US" sz="1700">
                <a:sym typeface="Wingdings" pitchFamily="2" charset="2"/>
              </a:rPr>
              <a:t>Efficacy against severe disease: </a:t>
            </a:r>
          </a:p>
          <a:p>
            <a:pPr lvl="1"/>
            <a:r>
              <a:rPr lang="en-US" sz="1700">
                <a:sym typeface="Wingdings" pitchFamily="2" charset="2"/>
              </a:rPr>
              <a:t>FDA definition: 66.4%</a:t>
            </a:r>
          </a:p>
          <a:p>
            <a:pPr lvl="1"/>
            <a:r>
              <a:rPr lang="en-US" sz="1700">
                <a:sym typeface="Wingdings" pitchFamily="2" charset="2"/>
              </a:rPr>
              <a:t>CDC definition: 100%</a:t>
            </a:r>
          </a:p>
          <a:p>
            <a:pPr lvl="2"/>
            <a:r>
              <a:rPr lang="en-US" sz="1700">
                <a:sym typeface="Wingdings" pitchFamily="2" charset="2"/>
              </a:rPr>
              <a:t>**FDA definition: RR&gt;30, SpO2&lt;93 on RA, Respiratory failure, ARDS or evidence of hemodynamic shock OR evidence of renal failure, hepatic or neurologic dysfunction, or admission to an ICU</a:t>
            </a:r>
          </a:p>
          <a:p>
            <a:pPr lvl="2"/>
            <a:r>
              <a:rPr lang="en-US" sz="1700">
                <a:sym typeface="Wingdings" pitchFamily="2" charset="2"/>
              </a:rPr>
              <a:t>**CDD definition: Hospitalization, admission to ICU, intubation or mechanical ventilation or death</a:t>
            </a:r>
          </a:p>
          <a:p>
            <a:endParaRPr lang="en-US" sz="170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36603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C6A7-199A-DA4C-AC0D-9473B353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en-US" dirty="0"/>
              <a:t>Pfizer-</a:t>
            </a:r>
            <a:r>
              <a:rPr lang="en-US" dirty="0" err="1"/>
              <a:t>BioTech</a:t>
            </a:r>
            <a:br>
              <a:rPr lang="en-US" dirty="0"/>
            </a:br>
            <a:r>
              <a:rPr lang="en-US"/>
              <a:t>Safety Data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60B459-EB12-4D53-8A81-336AC4B292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931473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576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9BA57-33D9-7D42-8BB6-FA80C791E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188720"/>
            <a:ext cx="5369029" cy="4480560"/>
          </a:xfrm>
        </p:spPr>
        <p:txBody>
          <a:bodyPr anchor="ctr">
            <a:normAutofit/>
          </a:bodyPr>
          <a:lstStyle/>
          <a:p>
            <a:r>
              <a:rPr lang="en-US" dirty="0"/>
              <a:t>Primary efficacy endpoint: Symptomatic laboratory confirmed COVID-10 among subjects without evidence of prior infection</a:t>
            </a:r>
          </a:p>
          <a:p>
            <a:pPr lvl="1"/>
            <a:r>
              <a:rPr lang="en-US" dirty="0"/>
              <a:t>Efficacy: 94.1% (89.3%-96.8%)</a:t>
            </a:r>
          </a:p>
          <a:p>
            <a:r>
              <a:rPr lang="en-US" dirty="0"/>
              <a:t>High efficacy</a:t>
            </a:r>
          </a:p>
          <a:p>
            <a:pPr lvl="1"/>
            <a:r>
              <a:rPr lang="en-US" dirty="0"/>
              <a:t>Adults age 18-64: 95%</a:t>
            </a:r>
          </a:p>
          <a:p>
            <a:pPr lvl="1"/>
            <a:r>
              <a:rPr lang="en-US" dirty="0"/>
              <a:t>Adults age &gt;65: 86%</a:t>
            </a:r>
          </a:p>
          <a:p>
            <a:pPr lvl="1"/>
            <a:r>
              <a:rPr lang="en-US" dirty="0"/>
              <a:t>Adults age &gt;75: 100%</a:t>
            </a:r>
          </a:p>
          <a:p>
            <a:pPr lvl="1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527850" y="0"/>
            <a:ext cx="46641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02C81-9DB0-C642-9E6C-6DF63AAA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027" y="1252181"/>
            <a:ext cx="3132162" cy="4302457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2"/>
                </a:solidFill>
              </a:rPr>
              <a:t>Efficacy data: Moderna COVID-19 Vaccine</a:t>
            </a:r>
            <a:br>
              <a:rPr lang="en-US" sz="4000">
                <a:solidFill>
                  <a:schemeClr val="bg2"/>
                </a:solidFill>
              </a:rPr>
            </a:br>
            <a:r>
              <a:rPr lang="en-US" sz="4000">
                <a:solidFill>
                  <a:schemeClr val="bg2"/>
                </a:solidFill>
              </a:rPr>
              <a:t>Phase III Data</a:t>
            </a:r>
          </a:p>
        </p:txBody>
      </p:sp>
    </p:spTree>
    <p:extLst>
      <p:ext uri="{BB962C8B-B14F-4D97-AF65-F5344CB8AC3E}">
        <p14:creationId xmlns:p14="http://schemas.microsoft.com/office/powerpoint/2010/main" val="189931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D24C-B868-D64F-AF1C-3DB5FCD1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J&amp;J?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187F60C-B3CB-4846-A916-C91EBE798C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9200" y="16383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2152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638F2F-4688-4030-B1CC-80272444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8C811F0-0ED8-4A7B-BFDE-6433C690E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973751" y="303896"/>
            <a:ext cx="1910102" cy="257067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B4075-6FC0-0A46-9F5B-456E7583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4" y="1327355"/>
            <a:ext cx="3559425" cy="4482564"/>
          </a:xfrm>
        </p:spPr>
        <p:txBody>
          <a:bodyPr>
            <a:normAutofit/>
          </a:bodyPr>
          <a:lstStyle/>
          <a:p>
            <a:r>
              <a:rPr lang="en-US" dirty="0"/>
              <a:t>Summary of the Available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4A5BD-1C45-864A-B4E7-68C434E1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903" y="1327356"/>
            <a:ext cx="6504898" cy="4482564"/>
          </a:xfrm>
        </p:spPr>
        <p:txBody>
          <a:bodyPr>
            <a:normAutofit/>
          </a:bodyPr>
          <a:lstStyle/>
          <a:p>
            <a:r>
              <a:rPr lang="en-US" dirty="0"/>
              <a:t>No trials compared efficacy of the vaccines in the same study at the same time</a:t>
            </a:r>
          </a:p>
          <a:p>
            <a:r>
              <a:rPr lang="en-US" dirty="0"/>
              <a:t>All authorized COVID -19 vaccines demonstrated efficacy against COVID-19</a:t>
            </a:r>
          </a:p>
          <a:p>
            <a:r>
              <a:rPr lang="en-US" dirty="0"/>
              <a:t>All authorized COVID-19 vaccines demonstrated HIGH (&gt;89%) efficacy against symptomatic lab-confirmed COVID requiring hospitalization</a:t>
            </a:r>
          </a:p>
          <a:p>
            <a:r>
              <a:rPr lang="en-US" dirty="0"/>
              <a:t>In the vaccine trials NO patient who had a breakthrough infection died</a:t>
            </a:r>
          </a:p>
          <a:p>
            <a:pPr lvl="1"/>
            <a:r>
              <a:rPr lang="en-US" dirty="0" err="1"/>
              <a:t>Moderna</a:t>
            </a:r>
            <a:r>
              <a:rPr lang="en-US" dirty="0"/>
              <a:t> and J&amp;J trials each had COVID-19 deaths in the placebo arm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C19CEE-435E-4643-849E-5194A5743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4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70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029" name="Rectangle 74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02633-87A5-2149-BCBB-5D8093439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cap="all" dirty="0"/>
              <a:t>How do they Work??</a:t>
            </a:r>
          </a:p>
        </p:txBody>
      </p:sp>
      <p:sp>
        <p:nvSpPr>
          <p:cNvPr id="1030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9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6" name="Picture 2" descr="How Pfizer&amp;#39;s MRNA Coronavirus Vaccine Compares to Other US Candidates">
            <a:extLst>
              <a:ext uri="{FF2B5EF4-FFF2-40B4-BE49-F238E27FC236}">
                <a16:creationId xmlns:a16="http://schemas.microsoft.com/office/drawing/2014/main" id="{291A8891-27D7-4D46-A6F9-588872DDBC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9023" y="1462980"/>
            <a:ext cx="5659222" cy="41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18988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1223</TotalTime>
  <Words>792</Words>
  <Application>Microsoft Macintosh PowerPoint</Application>
  <PresentationFormat>Widescreen</PresentationFormat>
  <Paragraphs>112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Franklin Gothic Book</vt:lpstr>
      <vt:lpstr>Crop</vt:lpstr>
      <vt:lpstr>COVID19 </vt:lpstr>
      <vt:lpstr>Disclosures….</vt:lpstr>
      <vt:lpstr>Start from the Beginning</vt:lpstr>
      <vt:lpstr>Efficacy data: Pfizer-BioTech Data Phase III Data</vt:lpstr>
      <vt:lpstr>Pfizer-BioTech Safety Data</vt:lpstr>
      <vt:lpstr>Efficacy data: Moderna COVID-19 Vaccine Phase III Data</vt:lpstr>
      <vt:lpstr>What About J&amp;J?</vt:lpstr>
      <vt:lpstr>Summary of the Available Evidence</vt:lpstr>
      <vt:lpstr>How do they Work??</vt:lpstr>
      <vt:lpstr>PowerPoint Presentation</vt:lpstr>
      <vt:lpstr>PowerPoint Presentation</vt:lpstr>
      <vt:lpstr>Biological Plausibility</vt:lpstr>
      <vt:lpstr>HOST ANTIGEN RESPONSE</vt:lpstr>
      <vt:lpstr>Does COVID cause infertility?</vt:lpstr>
      <vt:lpstr>Morris 2021</vt:lpstr>
      <vt:lpstr>Morris 2021 Continued…</vt:lpstr>
      <vt:lpstr>PowerPoint Presentation</vt:lpstr>
      <vt:lpstr>PowerPoint Presentation</vt:lpstr>
      <vt:lpstr>Orvieto et al.</vt:lpstr>
      <vt:lpstr>Orvieto et al. continued….</vt:lpstr>
      <vt:lpstr>OVARIAN FUNCTION NOT CHANGED AFTER VACCINATION</vt:lpstr>
      <vt:lpstr>EXPERT OPINION: AMERICAN SOCIETY for REPRODUCTIVE MEDICINE July 2021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COVID19 </dc:title>
  <dc:creator>Abigail Delaney</dc:creator>
  <cp:lastModifiedBy>Abigail Delaney</cp:lastModifiedBy>
  <cp:revision>2</cp:revision>
  <dcterms:created xsi:type="dcterms:W3CDTF">2021-08-30T23:37:37Z</dcterms:created>
  <dcterms:modified xsi:type="dcterms:W3CDTF">2021-08-31T20:00:44Z</dcterms:modified>
</cp:coreProperties>
</file>