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71" r:id="rId4"/>
    <p:sldId id="274" r:id="rId5"/>
    <p:sldId id="258" r:id="rId6"/>
    <p:sldId id="288" r:id="rId7"/>
    <p:sldId id="260" r:id="rId8"/>
    <p:sldId id="275" r:id="rId9"/>
    <p:sldId id="289" r:id="rId10"/>
    <p:sldId id="278" r:id="rId11"/>
    <p:sldId id="279" r:id="rId12"/>
    <p:sldId id="281" r:id="rId13"/>
    <p:sldId id="285" r:id="rId14"/>
    <p:sldId id="276" r:id="rId15"/>
    <p:sldId id="277" r:id="rId16"/>
    <p:sldId id="286" r:id="rId17"/>
    <p:sldId id="280" r:id="rId18"/>
    <p:sldId id="282" r:id="rId19"/>
    <p:sldId id="287" r:id="rId20"/>
    <p:sldId id="263" r:id="rId21"/>
    <p:sldId id="262" r:id="rId22"/>
    <p:sldId id="265" r:id="rId23"/>
    <p:sldId id="266" r:id="rId24"/>
    <p:sldId id="267" r:id="rId25"/>
    <p:sldId id="270"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Geneva"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Geneva"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Geneva"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Geneva"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Geneva" charset="0"/>
      </a:defRPr>
    </a:lvl5pPr>
    <a:lvl6pPr marL="2286000" algn="l" defTabSz="457200" rtl="0" eaLnBrk="1" latinLnBrk="0" hangingPunct="1">
      <a:defRPr sz="2400" kern="1200">
        <a:solidFill>
          <a:schemeClr val="tx1"/>
        </a:solidFill>
        <a:latin typeface="Arial" charset="0"/>
        <a:ea typeface="ＭＳ Ｐゴシック" charset="0"/>
        <a:cs typeface="Geneva" charset="0"/>
      </a:defRPr>
    </a:lvl6pPr>
    <a:lvl7pPr marL="2743200" algn="l" defTabSz="457200" rtl="0" eaLnBrk="1" latinLnBrk="0" hangingPunct="1">
      <a:defRPr sz="2400" kern="1200">
        <a:solidFill>
          <a:schemeClr val="tx1"/>
        </a:solidFill>
        <a:latin typeface="Arial" charset="0"/>
        <a:ea typeface="ＭＳ Ｐゴシック" charset="0"/>
        <a:cs typeface="Geneva" charset="0"/>
      </a:defRPr>
    </a:lvl7pPr>
    <a:lvl8pPr marL="3200400" algn="l" defTabSz="457200" rtl="0" eaLnBrk="1" latinLnBrk="0" hangingPunct="1">
      <a:defRPr sz="2400" kern="1200">
        <a:solidFill>
          <a:schemeClr val="tx1"/>
        </a:solidFill>
        <a:latin typeface="Arial" charset="0"/>
        <a:ea typeface="ＭＳ Ｐゴシック" charset="0"/>
        <a:cs typeface="Geneva" charset="0"/>
      </a:defRPr>
    </a:lvl8pPr>
    <a:lvl9pPr marL="3657600" algn="l" defTabSz="457200" rtl="0" eaLnBrk="1" latinLnBrk="0" hangingPunct="1">
      <a:defRPr sz="2400" kern="1200">
        <a:solidFill>
          <a:schemeClr val="tx1"/>
        </a:solidFill>
        <a:latin typeface="Arial" charset="0"/>
        <a:ea typeface="ＭＳ Ｐゴシック"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787C"/>
    <a:srgbClr val="0165A3"/>
    <a:srgbClr val="2FBC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72948" autoAdjust="0"/>
  </p:normalViewPr>
  <p:slideViewPr>
    <p:cSldViewPr>
      <p:cViewPr>
        <p:scale>
          <a:sx n="97" d="100"/>
          <a:sy n="97" d="100"/>
        </p:scale>
        <p:origin x="144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EB90D-0402-D14E-A9D7-4054BF044BF0}" type="datetimeFigureOut">
              <a:rPr lang="en-US" smtClean="0"/>
              <a:t>8/29/21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C7B71-BDE2-B740-A74D-65252F7042CE}" type="slidenum">
              <a:rPr lang="en-US" smtClean="0"/>
              <a:t>‹#›</a:t>
            </a:fld>
            <a:endParaRPr lang="en-US" dirty="0"/>
          </a:p>
        </p:txBody>
      </p:sp>
    </p:spTree>
    <p:extLst>
      <p:ext uri="{BB962C8B-B14F-4D97-AF65-F5344CB8AC3E}">
        <p14:creationId xmlns:p14="http://schemas.microsoft.com/office/powerpoint/2010/main" val="67665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gov.uk/government/publications/coronavirus-covid-19-vaccine-adverse-reactions/coronavirus-vaccine-summary-of-yellow-card-reporti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dc.gov/coronavirus/2019-ncov/vaccines/different-vaccines.html" TargetMode="External"/><Relationship Id="rId4" Type="http://schemas.openxmlformats.org/officeDocument/2006/relationships/hyperlink" Target="https://www.cdc.gov/coronavirus/2019-ncov/vaccines/effectiveness/work.html" TargetMode="External"/><Relationship Id="rId5" Type="http://schemas.openxmlformats.org/officeDocument/2006/relationships/hyperlink" Target="https://www.cdc.gov/coronavirus/2019-ncov/variants/delta-variant.html" TargetMode="External"/><Relationship Id="rId6" Type="http://schemas.openxmlformats.org/officeDocument/2006/relationships/hyperlink" Target="https://www.cdc.gov/coronavirus/2019-ncov/vaccines/recommendations/immuno.html" TargetMode="External"/><Relationship Id="rId7" Type="http://schemas.openxmlformats.org/officeDocument/2006/relationships/hyperlink" Target="https://www.cdc.gov/coronavirus/2019-ncov/vaccines/different-vaccines/Pfizer-BioNTech.html" TargetMode="External"/><Relationship Id="rId8" Type="http://schemas.openxmlformats.org/officeDocument/2006/relationships/hyperlink" Target="https://www.cdc.gov/coronavirus/2019-ncov/vaccines/different-vaccines/Moderna.html" TargetMode="External"/><Relationship Id="rId9" Type="http://schemas.openxmlformats.org/officeDocument/2006/relationships/hyperlink" Target="https://www.cdc.gov/media/releases/2021/s0818-covid-19-booster-shots.html"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reports of this serious condition, which involves blood clots with low platelets, have been in adult women younger than 50 years old.</a:t>
            </a:r>
          </a:p>
          <a:p>
            <a:endParaRPr lang="en-US" dirty="0" smtClean="0"/>
          </a:p>
          <a:p>
            <a:r>
              <a:rPr lang="en-US" dirty="0" smtClean="0"/>
              <a:t>However, women younger than 50 years old especially should be aware of the rare but increased risk of this adverse event, and they should know about other available COVID-19 vaccine options for which this risk has not been seen.</a:t>
            </a:r>
          </a:p>
          <a:p>
            <a:endParaRPr lang="en-US" dirty="0" smtClean="0"/>
          </a:p>
          <a:p>
            <a:r>
              <a:rPr lang="en-US" sz="1200" b="0" i="0" kern="1200" dirty="0" smtClean="0">
                <a:solidFill>
                  <a:schemeClr val="tx1"/>
                </a:solidFill>
                <a:effectLst/>
                <a:latin typeface="+mn-lt"/>
                <a:ea typeface="+mn-ea"/>
                <a:cs typeface="+mn-cs"/>
              </a:rPr>
              <a:t>The updated incidence as of the CDC review was two per million for the JJ vaccine, based on a total of 15 cases reported following 7.98 million doses administered. The most recent information from the United Kingdom suggests an incidence for the AstraZeneca vaccine of </a:t>
            </a:r>
            <a:r>
              <a:rPr lang="en-US" sz="1200" b="0" i="0" u="none" strike="noStrike" kern="1200" dirty="0" smtClean="0">
                <a:solidFill>
                  <a:schemeClr val="tx1"/>
                </a:solidFill>
                <a:effectLst/>
                <a:latin typeface="+mn-lt"/>
                <a:ea typeface="+mn-ea"/>
                <a:cs typeface="+mn-cs"/>
                <a:hlinkClick r:id="rId3"/>
              </a:rPr>
              <a:t>20.3 per million doses in those aged 18 to 49 years compared to 10.9 per million doses in those aged 50 years and older</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Death from COVID 2-4/1000</a:t>
            </a:r>
            <a:endParaRPr lang="en-US" dirty="0"/>
          </a:p>
        </p:txBody>
      </p:sp>
      <p:sp>
        <p:nvSpPr>
          <p:cNvPr id="4" name="Slide Number Placeholder 3"/>
          <p:cNvSpPr>
            <a:spLocks noGrp="1"/>
          </p:cNvSpPr>
          <p:nvPr>
            <p:ph type="sldNum" sz="quarter" idx="10"/>
          </p:nvPr>
        </p:nvSpPr>
        <p:spPr/>
        <p:txBody>
          <a:bodyPr/>
          <a:lstStyle/>
          <a:p>
            <a:fld id="{254C7B71-BDE2-B740-A74D-65252F7042CE}" type="slidenum">
              <a:rPr lang="en-US" smtClean="0"/>
              <a:t>4</a:t>
            </a:fld>
            <a:endParaRPr lang="en-US" dirty="0"/>
          </a:p>
        </p:txBody>
      </p:sp>
    </p:spTree>
    <p:extLst>
      <p:ext uri="{BB962C8B-B14F-4D97-AF65-F5344CB8AC3E}">
        <p14:creationId xmlns:p14="http://schemas.microsoft.com/office/powerpoint/2010/main" val="206072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a:t>
            </a:r>
            <a:r>
              <a:rPr lang="en-US" baseline="0" dirty="0" smtClean="0"/>
              <a:t> symptomatic non pregnant women with sx pregnant </a:t>
            </a:r>
            <a:r>
              <a:rPr lang="en-US" baseline="0" dirty="0" smtClean="0"/>
              <a:t>women</a:t>
            </a:r>
          </a:p>
          <a:p>
            <a:endParaRPr lang="en-US" baseline="0" dirty="0" smtClean="0"/>
          </a:p>
          <a:p>
            <a:r>
              <a:rPr lang="en-US" baseline="0" dirty="0" smtClean="0"/>
              <a:t>SNM: HIE, sepsis, BPD, anemia requiring transfusion, pDA, IVH, nec, retinopathy</a:t>
            </a:r>
          </a:p>
          <a:p>
            <a:endParaRPr lang="en-US" baseline="0" dirty="0" smtClean="0"/>
          </a:p>
          <a:p>
            <a:r>
              <a:rPr lang="en-US" baseline="0" dirty="0" smtClean="0"/>
              <a:t>These findings held true even for those women without comorbidities</a:t>
            </a:r>
          </a:p>
          <a:p>
            <a:endParaRPr lang="en-US" baseline="0" dirty="0" smtClean="0"/>
          </a:p>
          <a:p>
            <a:r>
              <a:rPr lang="en-US" baseline="0" dirty="0" smtClean="0"/>
              <a:t>Death: 11/706 with </a:t>
            </a:r>
            <a:r>
              <a:rPr lang="en-US" baseline="0" dirty="0" err="1" smtClean="0"/>
              <a:t>covid</a:t>
            </a:r>
            <a:r>
              <a:rPr lang="en-US" baseline="0" dirty="0" smtClean="0"/>
              <a:t>, 1/1424 without </a:t>
            </a:r>
            <a:r>
              <a:rPr lang="en-US" baseline="0" dirty="0" err="1" smtClean="0"/>
              <a:t>covid</a:t>
            </a:r>
            <a:endParaRPr lang="en-US" baseline="0" dirty="0" smtClean="0"/>
          </a:p>
        </p:txBody>
      </p:sp>
      <p:sp>
        <p:nvSpPr>
          <p:cNvPr id="4" name="Slide Number Placeholder 3"/>
          <p:cNvSpPr>
            <a:spLocks noGrp="1"/>
          </p:cNvSpPr>
          <p:nvPr>
            <p:ph type="sldNum" sz="quarter" idx="10"/>
          </p:nvPr>
        </p:nvSpPr>
        <p:spPr/>
        <p:txBody>
          <a:bodyPr/>
          <a:lstStyle/>
          <a:p>
            <a:fld id="{254C7B71-BDE2-B740-A74D-65252F7042CE}" type="slidenum">
              <a:rPr lang="en-US" smtClean="0"/>
              <a:t>7</a:t>
            </a:fld>
            <a:endParaRPr lang="en-US" dirty="0"/>
          </a:p>
        </p:txBody>
      </p:sp>
    </p:spTree>
    <p:extLst>
      <p:ext uri="{BB962C8B-B14F-4D97-AF65-F5344CB8AC3E}">
        <p14:creationId xmlns:p14="http://schemas.microsoft.com/office/powerpoint/2010/main" val="265915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0" i="0" u="sng" kern="1200" dirty="0" smtClean="0">
                <a:solidFill>
                  <a:schemeClr val="tx1"/>
                </a:solidFill>
                <a:effectLst/>
                <a:latin typeface="+mn-lt"/>
                <a:ea typeface="+mn-ea"/>
                <a:cs typeface="+mn-cs"/>
                <a:hlinkClick r:id="rId3"/>
              </a:rPr>
              <a:t>COVID-19 vaccines authorized in the United States</a:t>
            </a:r>
            <a:r>
              <a:rPr lang="en-US" sz="1200" b="0" i="0" kern="1200" dirty="0" smtClean="0">
                <a:solidFill>
                  <a:schemeClr val="tx1"/>
                </a:solidFill>
                <a:effectLst/>
                <a:latin typeface="+mn-lt"/>
                <a:ea typeface="+mn-ea"/>
                <a:cs typeface="+mn-cs"/>
              </a:rPr>
              <a:t> continue to be </a:t>
            </a:r>
            <a:r>
              <a:rPr lang="en-US" sz="1200" b="0" i="0" u="sng" kern="1200" dirty="0" smtClean="0">
                <a:solidFill>
                  <a:schemeClr val="tx1"/>
                </a:solidFill>
                <a:effectLst/>
                <a:latin typeface="+mn-lt"/>
                <a:ea typeface="+mn-ea"/>
                <a:cs typeface="+mn-cs"/>
                <a:hlinkClick r:id="rId4"/>
              </a:rPr>
              <a:t>highly effective</a:t>
            </a:r>
            <a:r>
              <a:rPr lang="en-US" sz="1200" b="0" i="0" kern="1200" dirty="0" smtClean="0">
                <a:solidFill>
                  <a:schemeClr val="tx1"/>
                </a:solidFill>
                <a:effectLst/>
                <a:latin typeface="+mn-lt"/>
                <a:ea typeface="+mn-ea"/>
                <a:cs typeface="+mn-cs"/>
              </a:rPr>
              <a:t> in reducing risk of severe disease, hospitalization, and death, even against the widely circulating </a:t>
            </a:r>
            <a:r>
              <a:rPr lang="en-US" sz="1200" b="0" i="0" u="sng" kern="1200" dirty="0" smtClean="0">
                <a:solidFill>
                  <a:schemeClr val="tx1"/>
                </a:solidFill>
                <a:effectLst/>
                <a:latin typeface="+mn-lt"/>
                <a:ea typeface="+mn-ea"/>
                <a:cs typeface="+mn-cs"/>
                <a:hlinkClick r:id="rId5"/>
              </a:rPr>
              <a:t>Delta variant</a:t>
            </a:r>
            <a:r>
              <a:rPr lang="en-US" sz="1200" b="0" i="0" kern="1200" dirty="0" smtClean="0">
                <a:solidFill>
                  <a:schemeClr val="tx1"/>
                </a:solidFill>
                <a:effectLst/>
                <a:latin typeface="+mn-lt"/>
                <a:ea typeface="+mn-ea"/>
                <a:cs typeface="+mn-cs"/>
              </a:rPr>
              <a:t>. However, COVID-19 constantly evolves. Experts are looking at all available data to understand how well the vaccines are working, including how new variants, like Delta, affect vaccine effectiveness. If FDA authorizes and ACIP recommends it, the goal is for people to start receiving a COVID-19 booster shot this fall.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we need a booster dose, does that mean that the vaccines aren’t working?</a:t>
            </a:r>
          </a:p>
          <a:p>
            <a:r>
              <a:rPr lang="en-US" sz="1200" b="0" i="0" kern="1200" dirty="0" smtClean="0">
                <a:solidFill>
                  <a:schemeClr val="tx1"/>
                </a:solidFill>
                <a:effectLst/>
                <a:latin typeface="+mn-lt"/>
                <a:ea typeface="+mn-ea"/>
                <a:cs typeface="+mn-cs"/>
              </a:rPr>
              <a:t>No. </a:t>
            </a:r>
            <a:r>
              <a:rPr lang="en-US" sz="1200" b="0" i="0" u="sng" kern="1200" dirty="0" smtClean="0">
                <a:solidFill>
                  <a:schemeClr val="tx1"/>
                </a:solidFill>
                <a:effectLst/>
                <a:latin typeface="+mn-lt"/>
                <a:ea typeface="+mn-ea"/>
                <a:cs typeface="+mn-cs"/>
                <a:hlinkClick r:id="rId4"/>
              </a:rPr>
              <a:t>COVID-19 vaccines are working very well</a:t>
            </a:r>
            <a:r>
              <a:rPr lang="en-US" sz="1200" b="0" i="0" kern="1200" dirty="0" smtClean="0">
                <a:solidFill>
                  <a:schemeClr val="tx1"/>
                </a:solidFill>
                <a:effectLst/>
                <a:latin typeface="+mn-lt"/>
                <a:ea typeface="+mn-ea"/>
                <a:cs typeface="+mn-cs"/>
              </a:rPr>
              <a:t> to prevent severe illness, hospitalization, and death, even against the widely circulating </a:t>
            </a:r>
            <a:r>
              <a:rPr lang="en-US" sz="1200" b="0" i="0" u="sng" kern="1200" dirty="0" smtClean="0">
                <a:solidFill>
                  <a:schemeClr val="tx1"/>
                </a:solidFill>
                <a:effectLst/>
                <a:latin typeface="+mn-lt"/>
                <a:ea typeface="+mn-ea"/>
                <a:cs typeface="+mn-cs"/>
                <a:hlinkClick r:id="rId5"/>
              </a:rPr>
              <a:t>Delta variant</a:t>
            </a:r>
            <a:r>
              <a:rPr lang="en-US" sz="1200" b="0" i="0" kern="1200" dirty="0" smtClean="0">
                <a:solidFill>
                  <a:schemeClr val="tx1"/>
                </a:solidFill>
                <a:effectLst/>
                <a:latin typeface="+mn-lt"/>
                <a:ea typeface="+mn-ea"/>
                <a:cs typeface="+mn-cs"/>
              </a:rPr>
              <a:t>. However, with the Delta variant, public health experts are starting to see reduced protection against mild and moderate disease. For that reason, the U.S. Department of Health and Human Services (HHS) is planning for a booster shot so vaccinated people maintain protection over the coming months.</a:t>
            </a:r>
          </a:p>
          <a:p>
            <a:r>
              <a:rPr lang="en-US" sz="1200" b="0" i="0" kern="1200" dirty="0" smtClean="0">
                <a:solidFill>
                  <a:schemeClr val="tx1"/>
                </a:solidFill>
                <a:effectLst/>
                <a:latin typeface="+mn-lt"/>
                <a:ea typeface="+mn-ea"/>
                <a:cs typeface="+mn-cs"/>
              </a:rPr>
              <a:t>What’s the difference between a booster dose and an additional dose?</a:t>
            </a:r>
          </a:p>
          <a:p>
            <a:r>
              <a:rPr lang="en-US" sz="1200" b="0" i="0" kern="1200" dirty="0" smtClean="0">
                <a:solidFill>
                  <a:schemeClr val="tx1"/>
                </a:solidFill>
                <a:effectLst/>
                <a:latin typeface="+mn-lt"/>
                <a:ea typeface="+mn-ea"/>
                <a:cs typeface="+mn-cs"/>
              </a:rPr>
              <a:t>Sometimes people who are </a:t>
            </a:r>
            <a:r>
              <a:rPr lang="en-US" sz="1200" b="0" i="0" u="sng" kern="1200" dirty="0" smtClean="0">
                <a:solidFill>
                  <a:schemeClr val="tx1"/>
                </a:solidFill>
                <a:effectLst/>
                <a:latin typeface="+mn-lt"/>
                <a:ea typeface="+mn-ea"/>
                <a:cs typeface="+mn-cs"/>
                <a:hlinkClick r:id="rId6"/>
              </a:rPr>
              <a:t>moderately to severely immunocompromised</a:t>
            </a:r>
            <a:r>
              <a:rPr lang="en-US" sz="1200" b="0" i="0" kern="1200" dirty="0" smtClean="0">
                <a:solidFill>
                  <a:schemeClr val="tx1"/>
                </a:solidFill>
                <a:effectLst/>
                <a:latin typeface="+mn-lt"/>
                <a:ea typeface="+mn-ea"/>
                <a:cs typeface="+mn-cs"/>
              </a:rPr>
              <a:t> do not build enough (or any) protection when they first get a vaccination. When this happens, getting another dose of the vaccine can sometimes help them build more protection against the disease. This appears to be the case for some immunocompromised people and COVID-19 vaccines. CDC recommends moderately to severely immunocompromised people consider receiving an additional (third) dose of an mRNA COVID-19 vaccine (</a:t>
            </a:r>
            <a:r>
              <a:rPr lang="en-US" sz="1200" b="0" i="0" u="sng" kern="1200" dirty="0" smtClean="0">
                <a:solidFill>
                  <a:schemeClr val="tx1"/>
                </a:solidFill>
                <a:effectLst/>
                <a:latin typeface="+mn-lt"/>
                <a:ea typeface="+mn-ea"/>
                <a:cs typeface="+mn-cs"/>
                <a:hlinkClick r:id="rId7"/>
              </a:rPr>
              <a:t>Pfizer-BioNTech</a:t>
            </a:r>
            <a:r>
              <a:rPr lang="en-US" sz="1200" b="0" i="0" kern="1200" dirty="0" smtClean="0">
                <a:solidFill>
                  <a:schemeClr val="tx1"/>
                </a:solidFill>
                <a:effectLst/>
                <a:latin typeface="+mn-lt"/>
                <a:ea typeface="+mn-ea"/>
                <a:cs typeface="+mn-cs"/>
              </a:rPr>
              <a:t> or </a:t>
            </a:r>
            <a:r>
              <a:rPr lang="en-US" sz="1200" b="0" i="0" u="sng" kern="1200" dirty="0" smtClean="0">
                <a:solidFill>
                  <a:schemeClr val="tx1"/>
                </a:solidFill>
                <a:effectLst/>
                <a:latin typeface="+mn-lt"/>
                <a:ea typeface="+mn-ea"/>
                <a:cs typeface="+mn-cs"/>
                <a:hlinkClick r:id="rId8"/>
              </a:rPr>
              <a:t>Moderna</a:t>
            </a:r>
            <a:r>
              <a:rPr lang="en-US" sz="1200" b="0" i="0" kern="1200" dirty="0" smtClean="0">
                <a:solidFill>
                  <a:schemeClr val="tx1"/>
                </a:solidFill>
                <a:effectLst/>
                <a:latin typeface="+mn-lt"/>
                <a:ea typeface="+mn-ea"/>
                <a:cs typeface="+mn-cs"/>
              </a:rPr>
              <a:t>) at least 28 days after the completion of the initial 2-dose mRNA COVID-19 vaccine series.</a:t>
            </a:r>
          </a:p>
          <a:p>
            <a:r>
              <a:rPr lang="en-US" sz="1200" b="0" i="0" kern="1200" dirty="0" smtClean="0">
                <a:solidFill>
                  <a:schemeClr val="tx1"/>
                </a:solidFill>
                <a:effectLst/>
                <a:latin typeface="+mn-lt"/>
                <a:ea typeface="+mn-ea"/>
                <a:cs typeface="+mn-cs"/>
              </a:rPr>
              <a:t>In contrast, a “booster dose” refers to another dose of a vaccine that is given to someone who built enough protection after vaccination, but then that protection decreased over time (this is called waning immunity). HHS has </a:t>
            </a:r>
            <a:r>
              <a:rPr lang="en-US" sz="1200" b="0" i="0" u="sng" kern="1200" dirty="0" smtClean="0">
                <a:solidFill>
                  <a:schemeClr val="tx1"/>
                </a:solidFill>
                <a:effectLst/>
                <a:latin typeface="+mn-lt"/>
                <a:ea typeface="+mn-ea"/>
                <a:cs typeface="+mn-cs"/>
                <a:hlinkClick r:id="rId9"/>
              </a:rPr>
              <a:t>developed a plan</a:t>
            </a:r>
            <a:r>
              <a:rPr lang="en-US" sz="1200" b="0" i="0" kern="1200" dirty="0" smtClean="0">
                <a:solidFill>
                  <a:schemeClr val="tx1"/>
                </a:solidFill>
                <a:effectLst/>
                <a:latin typeface="+mn-lt"/>
                <a:ea typeface="+mn-ea"/>
                <a:cs typeface="+mn-cs"/>
              </a:rPr>
              <a:t> to begin offering COVID-19 booster shots to people this fall. Implementation of the plan is subject to FDA’s authorization and ACIP’s recommendation.</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4C7B71-BDE2-B740-A74D-65252F7042CE}" type="slidenum">
              <a:rPr lang="en-US" smtClean="0"/>
              <a:t>12</a:t>
            </a:fld>
            <a:endParaRPr lang="en-US" dirty="0"/>
          </a:p>
        </p:txBody>
      </p:sp>
    </p:spTree>
    <p:extLst>
      <p:ext uri="{BB962C8B-B14F-4D97-AF65-F5344CB8AC3E}">
        <p14:creationId xmlns:p14="http://schemas.microsoft.com/office/powerpoint/2010/main" val="33113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4C7B71-BDE2-B740-A74D-65252F7042CE}" type="slidenum">
              <a:rPr lang="en-US" smtClean="0"/>
              <a:t>14</a:t>
            </a:fld>
            <a:endParaRPr lang="en-US" dirty="0"/>
          </a:p>
        </p:txBody>
      </p:sp>
    </p:spTree>
    <p:extLst>
      <p:ext uri="{BB962C8B-B14F-4D97-AF65-F5344CB8AC3E}">
        <p14:creationId xmlns:p14="http://schemas.microsoft.com/office/powerpoint/2010/main" val="86684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Influenza vaccine given to pregnant women is 91.5% effective in preventing hospitalization of their infants for influenza in the first 6 months of life.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study found that getting Tdap during gestational weeks 27 through 36 weeks is 85% more effective at preventing pertussis in infants younger than 2 months old.</a:t>
            </a:r>
            <a:endParaRPr lang="en-US" dirty="0"/>
          </a:p>
        </p:txBody>
      </p:sp>
      <p:sp>
        <p:nvSpPr>
          <p:cNvPr id="4" name="Slide Number Placeholder 3"/>
          <p:cNvSpPr>
            <a:spLocks noGrp="1"/>
          </p:cNvSpPr>
          <p:nvPr>
            <p:ph type="sldNum" sz="quarter" idx="10"/>
          </p:nvPr>
        </p:nvSpPr>
        <p:spPr/>
        <p:txBody>
          <a:bodyPr/>
          <a:lstStyle/>
          <a:p>
            <a:fld id="{254C7B71-BDE2-B740-A74D-65252F7042CE}" type="slidenum">
              <a:rPr lang="en-US" smtClean="0"/>
              <a:t>18</a:t>
            </a:fld>
            <a:endParaRPr lang="en-US" dirty="0"/>
          </a:p>
        </p:txBody>
      </p:sp>
    </p:spTree>
    <p:extLst>
      <p:ext uri="{BB962C8B-B14F-4D97-AF65-F5344CB8AC3E}">
        <p14:creationId xmlns:p14="http://schemas.microsoft.com/office/powerpoint/2010/main" val="11362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it did</a:t>
            </a:r>
            <a:r>
              <a:rPr lang="en-US" baseline="0" dirty="0" smtClean="0"/>
              <a:t> cross, would be destroyed by fetal gut acid</a:t>
            </a:r>
            <a:endParaRPr lang="en-US" dirty="0"/>
          </a:p>
        </p:txBody>
      </p:sp>
      <p:sp>
        <p:nvSpPr>
          <p:cNvPr id="4" name="Slide Number Placeholder 3"/>
          <p:cNvSpPr>
            <a:spLocks noGrp="1"/>
          </p:cNvSpPr>
          <p:nvPr>
            <p:ph type="sldNum" sz="quarter" idx="10"/>
          </p:nvPr>
        </p:nvSpPr>
        <p:spPr/>
        <p:txBody>
          <a:bodyPr/>
          <a:lstStyle/>
          <a:p>
            <a:fld id="{254C7B71-BDE2-B740-A74D-65252F7042CE}" type="slidenum">
              <a:rPr lang="en-US" smtClean="0"/>
              <a:t>21</a:t>
            </a:fld>
            <a:endParaRPr lang="en-US" dirty="0"/>
          </a:p>
        </p:txBody>
      </p:sp>
    </p:spTree>
    <p:extLst>
      <p:ext uri="{BB962C8B-B14F-4D97-AF65-F5344CB8AC3E}">
        <p14:creationId xmlns:p14="http://schemas.microsoft.com/office/powerpoint/2010/main" val="5577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86799EF-3170-3E45-BDC2-E8BFCC5F5E5E}"/>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074" name="Rectangle 2"/>
          <p:cNvSpPr>
            <a:spLocks noGrp="1" noChangeArrowheads="1"/>
          </p:cNvSpPr>
          <p:nvPr>
            <p:ph type="ctrTitle" hasCustomPrompt="1"/>
          </p:nvPr>
        </p:nvSpPr>
        <p:spPr>
          <a:xfrm>
            <a:off x="2209800" y="3581400"/>
            <a:ext cx="6629400" cy="762000"/>
          </a:xfrm>
        </p:spPr>
        <p:txBody>
          <a:bodyPr wrap="square" lIns="91440" rIns="91440" anchor="b" anchorCtr="0">
            <a:normAutofit/>
          </a:bodyPr>
          <a:lstStyle>
            <a:lvl1pPr>
              <a:defRPr sz="2800"/>
            </a:lvl1pPr>
          </a:lstStyle>
          <a:p>
            <a:pPr lvl="0"/>
            <a:r>
              <a:rPr lang="en-US" noProof="0" dirty="0"/>
              <a:t>CLICK TO EDIT MASTER TITLE STYLE</a:t>
            </a:r>
          </a:p>
        </p:txBody>
      </p:sp>
      <p:sp>
        <p:nvSpPr>
          <p:cNvPr id="3" name="Text Placeholder 2">
            <a:extLst>
              <a:ext uri="{FF2B5EF4-FFF2-40B4-BE49-F238E27FC236}">
                <a16:creationId xmlns="" xmlns:a16="http://schemas.microsoft.com/office/drawing/2014/main" id="{B5CEA9CF-01F7-6D4E-97DB-AA1CDDDB237D}"/>
              </a:ext>
            </a:extLst>
          </p:cNvPr>
          <p:cNvSpPr>
            <a:spLocks noGrp="1"/>
          </p:cNvSpPr>
          <p:nvPr>
            <p:ph type="body" sz="quarter" idx="10"/>
          </p:nvPr>
        </p:nvSpPr>
        <p:spPr>
          <a:xfrm>
            <a:off x="2209800" y="4267200"/>
            <a:ext cx="6629400" cy="304800"/>
          </a:xfrm>
          <a:noFill/>
        </p:spPr>
        <p:txBody>
          <a:bodyPr lIns="109728" rIns="91440"/>
          <a:lstStyle>
            <a:lvl1pPr marL="0" indent="0">
              <a:buNone/>
              <a:defRPr sz="1400">
                <a:solidFill>
                  <a:schemeClr val="bg1"/>
                </a:solidFill>
              </a:defRPr>
            </a:lvl1pPr>
          </a:lstStyle>
          <a:p>
            <a:pPr lvl="0"/>
            <a:r>
              <a:rPr lang="en-US" smtClean="0"/>
              <a:t>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581AA38C-94D5-8A40-B238-F4032ECB5708}" type="slidenum">
              <a:rPr lang="en-US"/>
              <a:pPr/>
              <a:t>‹#›</a:t>
            </a:fld>
            <a:endParaRPr lang="en-US" dirty="0"/>
          </a:p>
        </p:txBody>
      </p:sp>
    </p:spTree>
    <p:extLst>
      <p:ext uri="{BB962C8B-B14F-4D97-AF65-F5344CB8AC3E}">
        <p14:creationId xmlns:p14="http://schemas.microsoft.com/office/powerpoint/2010/main" val="67279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9436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5C88E99-B5F4-394D-87D9-E07C96B3C11F}" type="slidenum">
              <a:rPr lang="en-US"/>
              <a:pPr/>
              <a:t>‹#›</a:t>
            </a:fld>
            <a:endParaRPr lang="en-US" dirty="0"/>
          </a:p>
        </p:txBody>
      </p:sp>
    </p:spTree>
    <p:extLst>
      <p:ext uri="{BB962C8B-B14F-4D97-AF65-F5344CB8AC3E}">
        <p14:creationId xmlns:p14="http://schemas.microsoft.com/office/powerpoint/2010/main" val="189857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59B6D01F-826C-A449-A91C-C458F6B11972}" type="slidenum">
              <a:rPr lang="en-US"/>
              <a:pPr/>
              <a:t>‹#›</a:t>
            </a:fld>
            <a:endParaRPr lang="en-US" dirty="0"/>
          </a:p>
        </p:txBody>
      </p:sp>
    </p:spTree>
    <p:extLst>
      <p:ext uri="{BB962C8B-B14F-4D97-AF65-F5344CB8AC3E}">
        <p14:creationId xmlns:p14="http://schemas.microsoft.com/office/powerpoint/2010/main" val="59060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A05F04A-A5D5-C849-9862-3197A5712C9C}" type="slidenum">
              <a:rPr lang="en-US"/>
              <a:pPr/>
              <a:t>‹#›</a:t>
            </a:fld>
            <a:endParaRPr lang="en-US" dirty="0"/>
          </a:p>
        </p:txBody>
      </p:sp>
    </p:spTree>
    <p:extLst>
      <p:ext uri="{BB962C8B-B14F-4D97-AF65-F5344CB8AC3E}">
        <p14:creationId xmlns:p14="http://schemas.microsoft.com/office/powerpoint/2010/main" val="360156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65BA46A3-8584-3843-BEC6-46DADF181697}" type="slidenum">
              <a:rPr lang="en-US"/>
              <a:pPr/>
              <a:t>‹#›</a:t>
            </a:fld>
            <a:endParaRPr lang="en-US" dirty="0"/>
          </a:p>
        </p:txBody>
      </p:sp>
    </p:spTree>
    <p:extLst>
      <p:ext uri="{BB962C8B-B14F-4D97-AF65-F5344CB8AC3E}">
        <p14:creationId xmlns:p14="http://schemas.microsoft.com/office/powerpoint/2010/main" val="28765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8B03EA85-E379-1340-9634-5A18394737AC}" type="slidenum">
              <a:rPr lang="en-US"/>
              <a:pPr/>
              <a:t>‹#›</a:t>
            </a:fld>
            <a:endParaRPr lang="en-US" dirty="0"/>
          </a:p>
        </p:txBody>
      </p:sp>
    </p:spTree>
    <p:extLst>
      <p:ext uri="{BB962C8B-B14F-4D97-AF65-F5344CB8AC3E}">
        <p14:creationId xmlns:p14="http://schemas.microsoft.com/office/powerpoint/2010/main" val="368708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D8EFF8A0-32BE-E545-A51F-C10218FD3DA1}" type="slidenum">
              <a:rPr lang="en-US"/>
              <a:pPr/>
              <a:t>‹#›</a:t>
            </a:fld>
            <a:endParaRPr lang="en-US" dirty="0"/>
          </a:p>
        </p:txBody>
      </p:sp>
    </p:spTree>
    <p:extLst>
      <p:ext uri="{BB962C8B-B14F-4D97-AF65-F5344CB8AC3E}">
        <p14:creationId xmlns:p14="http://schemas.microsoft.com/office/powerpoint/2010/main" val="30595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18A00FBA-1E11-7041-A6EB-2D69873BCA3F}" type="slidenum">
              <a:rPr lang="en-US"/>
              <a:pPr/>
              <a:t>‹#›</a:t>
            </a:fld>
            <a:endParaRPr lang="en-US" dirty="0"/>
          </a:p>
        </p:txBody>
      </p:sp>
    </p:spTree>
    <p:extLst>
      <p:ext uri="{BB962C8B-B14F-4D97-AF65-F5344CB8AC3E}">
        <p14:creationId xmlns:p14="http://schemas.microsoft.com/office/powerpoint/2010/main" val="278314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5885F07C-5E8B-A749-B246-1038E84B28C9}" type="slidenum">
              <a:rPr lang="en-US"/>
              <a:pPr/>
              <a:t>‹#›</a:t>
            </a:fld>
            <a:endParaRPr lang="en-US" dirty="0"/>
          </a:p>
        </p:txBody>
      </p:sp>
    </p:spTree>
    <p:extLst>
      <p:ext uri="{BB962C8B-B14F-4D97-AF65-F5344CB8AC3E}">
        <p14:creationId xmlns:p14="http://schemas.microsoft.com/office/powerpoint/2010/main" val="155662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26389429-E35F-6149-94E8-3863837B3374}" type="slidenum">
              <a:rPr lang="en-US"/>
              <a:pPr/>
              <a:t>‹#›</a:t>
            </a:fld>
            <a:endParaRPr lang="en-US" dirty="0"/>
          </a:p>
        </p:txBody>
      </p:sp>
    </p:spTree>
    <p:extLst>
      <p:ext uri="{BB962C8B-B14F-4D97-AF65-F5344CB8AC3E}">
        <p14:creationId xmlns:p14="http://schemas.microsoft.com/office/powerpoint/2010/main" val="6225772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EF9C6E5-04A9-6C45-B992-26208D5CB8CB}"/>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1026" name="Rectangle 2"/>
          <p:cNvSpPr>
            <a:spLocks noGrp="1" noChangeArrowheads="1"/>
          </p:cNvSpPr>
          <p:nvPr>
            <p:ph type="title"/>
          </p:nvPr>
        </p:nvSpPr>
        <p:spPr bwMode="auto">
          <a:xfrm>
            <a:off x="1295400" y="-762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685800" y="1295400"/>
            <a:ext cx="7772400" cy="5257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ea typeface="ＭＳ Ｐゴシック" charset="0"/>
          <a:cs typeface="Geneva" charset="0"/>
        </a:defRPr>
      </a:lvl2pPr>
      <a:lvl3pPr algn="l" rtl="0" eaLnBrk="1" fontAlgn="base" hangingPunct="1">
        <a:spcBef>
          <a:spcPct val="0"/>
        </a:spcBef>
        <a:spcAft>
          <a:spcPct val="0"/>
        </a:spcAft>
        <a:defRPr sz="3600">
          <a:solidFill>
            <a:schemeClr val="bg1"/>
          </a:solidFill>
          <a:latin typeface="Arial" charset="0"/>
          <a:ea typeface="ＭＳ Ｐゴシック" charset="0"/>
          <a:cs typeface="Geneva" charset="0"/>
        </a:defRPr>
      </a:lvl3pPr>
      <a:lvl4pPr algn="l" rtl="0" eaLnBrk="1" fontAlgn="base" hangingPunct="1">
        <a:spcBef>
          <a:spcPct val="0"/>
        </a:spcBef>
        <a:spcAft>
          <a:spcPct val="0"/>
        </a:spcAft>
        <a:defRPr sz="3600">
          <a:solidFill>
            <a:schemeClr val="bg1"/>
          </a:solidFill>
          <a:latin typeface="Arial" charset="0"/>
          <a:ea typeface="ＭＳ Ｐゴシック" charset="0"/>
          <a:cs typeface="Geneva" charset="0"/>
        </a:defRPr>
      </a:lvl4pPr>
      <a:lvl5pPr algn="l" rtl="0" eaLnBrk="1" fontAlgn="base" hangingPunct="1">
        <a:spcBef>
          <a:spcPct val="0"/>
        </a:spcBef>
        <a:spcAft>
          <a:spcPct val="0"/>
        </a:spcAft>
        <a:defRPr sz="3600">
          <a:solidFill>
            <a:schemeClr val="bg1"/>
          </a:solidFill>
          <a:latin typeface="Arial" charset="0"/>
          <a:ea typeface="ＭＳ Ｐゴシック" charset="0"/>
          <a:cs typeface="Geneva" charset="0"/>
        </a:defRPr>
      </a:lvl5pPr>
      <a:lvl6pPr marL="457200" algn="l" rtl="0" eaLnBrk="1" fontAlgn="base" hangingPunct="1">
        <a:spcBef>
          <a:spcPct val="0"/>
        </a:spcBef>
        <a:spcAft>
          <a:spcPct val="0"/>
        </a:spcAft>
        <a:defRPr sz="3600">
          <a:solidFill>
            <a:schemeClr val="bg1"/>
          </a:solidFill>
          <a:latin typeface="Arial" charset="0"/>
          <a:ea typeface="ＭＳ Ｐゴシック" charset="0"/>
          <a:cs typeface="Geneva" charset="0"/>
        </a:defRPr>
      </a:lvl6pPr>
      <a:lvl7pPr marL="914400" algn="l" rtl="0" eaLnBrk="1" fontAlgn="base" hangingPunct="1">
        <a:spcBef>
          <a:spcPct val="0"/>
        </a:spcBef>
        <a:spcAft>
          <a:spcPct val="0"/>
        </a:spcAft>
        <a:defRPr sz="3600">
          <a:solidFill>
            <a:schemeClr val="bg1"/>
          </a:solidFill>
          <a:latin typeface="Arial" charset="0"/>
          <a:ea typeface="ＭＳ Ｐゴシック" charset="0"/>
          <a:cs typeface="Geneva" charset="0"/>
        </a:defRPr>
      </a:lvl7pPr>
      <a:lvl8pPr marL="1371600" algn="l" rtl="0" eaLnBrk="1" fontAlgn="base" hangingPunct="1">
        <a:spcBef>
          <a:spcPct val="0"/>
        </a:spcBef>
        <a:spcAft>
          <a:spcPct val="0"/>
        </a:spcAft>
        <a:defRPr sz="3600">
          <a:solidFill>
            <a:schemeClr val="bg1"/>
          </a:solidFill>
          <a:latin typeface="Arial" charset="0"/>
          <a:ea typeface="ＭＳ Ｐゴシック" charset="0"/>
          <a:cs typeface="Geneva" charset="0"/>
        </a:defRPr>
      </a:lvl8pPr>
      <a:lvl9pPr marL="1828800" algn="l" rtl="0" eaLnBrk="1" fontAlgn="base" hangingPunct="1">
        <a:spcBef>
          <a:spcPct val="0"/>
        </a:spcBef>
        <a:spcAft>
          <a:spcPct val="0"/>
        </a:spcAft>
        <a:defRPr sz="3600">
          <a:solidFill>
            <a:schemeClr val="bg1"/>
          </a:solidFill>
          <a:latin typeface="Arial" charset="0"/>
          <a:ea typeface="ＭＳ Ｐゴシック" charset="0"/>
          <a:cs typeface="Geneva" charset="0"/>
        </a:defRPr>
      </a:lvl9pPr>
    </p:titleStyle>
    <p:bodyStyle>
      <a:lvl1pPr marL="342900" indent="-342900" algn="l" rtl="0" eaLnBrk="1" fontAlgn="base" hangingPunct="1">
        <a:spcBef>
          <a:spcPct val="20000"/>
        </a:spcBef>
        <a:spcAft>
          <a:spcPct val="0"/>
        </a:spcAft>
        <a:buChar char="•"/>
        <a:defRPr sz="3200">
          <a:solidFill>
            <a:srgbClr val="0165A3"/>
          </a:solidFill>
          <a:latin typeface="+mn-lt"/>
          <a:ea typeface="+mn-ea"/>
          <a:cs typeface="+mn-cs"/>
        </a:defRPr>
      </a:lvl1pPr>
      <a:lvl2pPr marL="742950" indent="-285750" algn="l" rtl="0" eaLnBrk="1" fontAlgn="base" hangingPunct="1">
        <a:spcBef>
          <a:spcPct val="20000"/>
        </a:spcBef>
        <a:spcAft>
          <a:spcPct val="0"/>
        </a:spcAft>
        <a:buFont typeface="Times" charset="0"/>
        <a:buChar char="•"/>
        <a:defRPr sz="2800">
          <a:solidFill>
            <a:srgbClr val="2FBCD8"/>
          </a:solidFill>
          <a:latin typeface="+mn-lt"/>
          <a:ea typeface="Geneva" charset="0"/>
          <a:cs typeface="+mn-cs"/>
        </a:defRPr>
      </a:lvl2pPr>
      <a:lvl3pPr marL="1143000" indent="-228600" algn="l" rtl="0" eaLnBrk="1" fontAlgn="base" hangingPunct="1">
        <a:spcBef>
          <a:spcPct val="20000"/>
        </a:spcBef>
        <a:spcAft>
          <a:spcPct val="0"/>
        </a:spcAft>
        <a:buChar char="•"/>
        <a:defRPr sz="2400">
          <a:solidFill>
            <a:srgbClr val="77787C"/>
          </a:solidFill>
          <a:latin typeface="+mn-lt"/>
          <a:ea typeface="Geneva" charset="0"/>
          <a:cs typeface="+mn-cs"/>
        </a:defRPr>
      </a:lvl3pPr>
      <a:lvl4pPr marL="1600200" indent="-228600" algn="l" rtl="0" eaLnBrk="1" fontAlgn="base" hangingPunct="1">
        <a:spcBef>
          <a:spcPct val="20000"/>
        </a:spcBef>
        <a:spcAft>
          <a:spcPct val="0"/>
        </a:spcAft>
        <a:buFont typeface="Times" charset="0"/>
        <a:buChar char="•"/>
        <a:defRPr sz="2000">
          <a:solidFill>
            <a:schemeClr val="tx1"/>
          </a:solidFill>
          <a:latin typeface="+mn-lt"/>
          <a:ea typeface="Geneva" charset="0"/>
          <a:cs typeface="+mn-cs"/>
        </a:defRPr>
      </a:lvl4pPr>
      <a:lvl5pPr marL="2057400" indent="-228600" algn="l" rtl="0" eaLnBrk="1" fontAlgn="base" hangingPunct="1">
        <a:spcBef>
          <a:spcPct val="20000"/>
        </a:spcBef>
        <a:spcAft>
          <a:spcPct val="0"/>
        </a:spcAft>
        <a:buFont typeface="Times" charset="0"/>
        <a:buChar char="•"/>
        <a:defRPr sz="2000">
          <a:solidFill>
            <a:schemeClr val="tx1"/>
          </a:solidFill>
          <a:latin typeface="+mn-lt"/>
          <a:ea typeface="Geneva" charset="0"/>
          <a:cs typeface="+mn-cs"/>
        </a:defRPr>
      </a:lvl5pPr>
      <a:lvl6pPr marL="2514600" indent="-228600" algn="l" rtl="0" eaLnBrk="1" fontAlgn="base" hangingPunct="1">
        <a:spcBef>
          <a:spcPct val="20000"/>
        </a:spcBef>
        <a:spcAft>
          <a:spcPct val="0"/>
        </a:spcAft>
        <a:buFont typeface="Times" charset="0"/>
        <a:buChar char="•"/>
        <a:defRPr sz="2000">
          <a:solidFill>
            <a:schemeClr val="tx1"/>
          </a:solidFill>
          <a:latin typeface="+mn-lt"/>
          <a:ea typeface="Geneva" charset="0"/>
          <a:cs typeface="+mn-cs"/>
        </a:defRPr>
      </a:lvl6pPr>
      <a:lvl7pPr marL="2971800" indent="-228600" algn="l" rtl="0" eaLnBrk="1" fontAlgn="base" hangingPunct="1">
        <a:spcBef>
          <a:spcPct val="20000"/>
        </a:spcBef>
        <a:spcAft>
          <a:spcPct val="0"/>
        </a:spcAft>
        <a:buFont typeface="Times" charset="0"/>
        <a:buChar char="•"/>
        <a:defRPr sz="2000">
          <a:solidFill>
            <a:schemeClr val="tx1"/>
          </a:solidFill>
          <a:latin typeface="+mn-lt"/>
          <a:ea typeface="Geneva" charset="0"/>
          <a:cs typeface="+mn-cs"/>
        </a:defRPr>
      </a:lvl7pPr>
      <a:lvl8pPr marL="3429000" indent="-228600" algn="l" rtl="0" eaLnBrk="1" fontAlgn="base" hangingPunct="1">
        <a:spcBef>
          <a:spcPct val="20000"/>
        </a:spcBef>
        <a:spcAft>
          <a:spcPct val="0"/>
        </a:spcAft>
        <a:buFont typeface="Times" charset="0"/>
        <a:buChar char="•"/>
        <a:defRPr sz="2000">
          <a:solidFill>
            <a:schemeClr val="tx1"/>
          </a:solidFill>
          <a:latin typeface="+mn-lt"/>
          <a:ea typeface="Geneva" charset="0"/>
          <a:cs typeface="+mn-cs"/>
        </a:defRPr>
      </a:lvl8pPr>
      <a:lvl9pPr marL="3886200" indent="-228600" algn="l" rtl="0" eaLnBrk="1" fontAlgn="base" hangingPunct="1">
        <a:spcBef>
          <a:spcPct val="20000"/>
        </a:spcBef>
        <a:spcAft>
          <a:spcPct val="0"/>
        </a:spcAft>
        <a:buFont typeface="Times" charset="0"/>
        <a:buChar char="•"/>
        <a:defRPr sz="2000">
          <a:solidFill>
            <a:schemeClr val="tx1"/>
          </a:solidFill>
          <a:latin typeface="+mn-lt"/>
          <a:ea typeface="Geneva"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C80CE1-62DC-3940-8776-C348E2B992F9}"/>
              </a:ext>
            </a:extLst>
          </p:cNvPr>
          <p:cNvSpPr>
            <a:spLocks noGrp="1"/>
          </p:cNvSpPr>
          <p:nvPr>
            <p:ph type="ctrTitle"/>
          </p:nvPr>
        </p:nvSpPr>
        <p:spPr>
          <a:xfrm>
            <a:off x="1752600" y="3200400"/>
            <a:ext cx="7467600" cy="762000"/>
          </a:xfrm>
        </p:spPr>
        <p:txBody>
          <a:bodyPr>
            <a:normAutofit fontScale="90000"/>
          </a:bodyPr>
          <a:lstStyle/>
          <a:p>
            <a:pPr algn="ctr"/>
            <a:r>
              <a:rPr lang="en-US" sz="2400" b="1" dirty="0" smtClean="0"/>
              <a:t>COVID-19 </a:t>
            </a:r>
            <a:r>
              <a:rPr lang="en-US" sz="2400" b="1" dirty="0" smtClean="0"/>
              <a:t>Vaccine in Pregnancy and Lactation</a:t>
            </a:r>
            <a:r>
              <a:rPr lang="en-US" dirty="0" smtClean="0"/>
              <a:t>	</a:t>
            </a:r>
            <a:endParaRPr lang="en-US" dirty="0"/>
          </a:p>
        </p:txBody>
      </p:sp>
      <p:sp>
        <p:nvSpPr>
          <p:cNvPr id="3" name="Text Placeholder 2">
            <a:extLst>
              <a:ext uri="{FF2B5EF4-FFF2-40B4-BE49-F238E27FC236}">
                <a16:creationId xmlns="" xmlns:a16="http://schemas.microsoft.com/office/drawing/2014/main" id="{F5279EA8-09D1-4E4A-8223-FB30CC27D04E}"/>
              </a:ext>
            </a:extLst>
          </p:cNvPr>
          <p:cNvSpPr>
            <a:spLocks noGrp="1"/>
          </p:cNvSpPr>
          <p:nvPr>
            <p:ph type="body" sz="quarter" idx="10"/>
          </p:nvPr>
        </p:nvSpPr>
        <p:spPr>
          <a:xfrm>
            <a:off x="2211092" y="3962400"/>
            <a:ext cx="6629400" cy="304800"/>
          </a:xfrm>
        </p:spPr>
        <p:txBody>
          <a:bodyPr/>
          <a:lstStyle/>
          <a:p>
            <a:r>
              <a:rPr lang="en-US" dirty="0" smtClean="0"/>
              <a:t>Emily Patel, MD, FACOG</a:t>
            </a:r>
          </a:p>
          <a:p>
            <a:r>
              <a:rPr lang="en-US" dirty="0" smtClean="0"/>
              <a:t>Maternal Fetal Medicine</a:t>
            </a:r>
          </a:p>
          <a:p>
            <a:r>
              <a:rPr lang="en-US" dirty="0" smtClean="0"/>
              <a:t>Methodist Perinatal</a:t>
            </a:r>
          </a:p>
        </p:txBody>
      </p:sp>
    </p:spTree>
    <p:extLst>
      <p:ext uri="{BB962C8B-B14F-4D97-AF65-F5344CB8AC3E}">
        <p14:creationId xmlns:p14="http://schemas.microsoft.com/office/powerpoint/2010/main" val="3757374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Efficacy of vaccination</a:t>
            </a:r>
            <a:endParaRPr lang="en-US" dirty="0"/>
          </a:p>
        </p:txBody>
      </p:sp>
      <p:sp>
        <p:nvSpPr>
          <p:cNvPr id="3" name="Content Placeholder 2"/>
          <p:cNvSpPr>
            <a:spLocks noGrp="1"/>
          </p:cNvSpPr>
          <p:nvPr>
            <p:ph idx="1"/>
          </p:nvPr>
        </p:nvSpPr>
        <p:spPr/>
        <p:txBody>
          <a:bodyPr/>
          <a:lstStyle/>
          <a:p>
            <a:r>
              <a:rPr lang="en-US" dirty="0" smtClean="0"/>
              <a:t>mRNA vaccines (Pfizer and Moderna)</a:t>
            </a:r>
          </a:p>
          <a:p>
            <a:pPr lvl="1"/>
            <a:r>
              <a:rPr lang="en-US" dirty="0" smtClean="0"/>
              <a:t>95% and 94% effective (respectively) in prevention of COVID-19/severe COVID-19 illness</a:t>
            </a:r>
          </a:p>
          <a:p>
            <a:pPr lvl="1"/>
            <a:r>
              <a:rPr lang="en-US" dirty="0" smtClean="0"/>
              <a:t>“Real-world” data outside the RCT has demonstrated 90% efficacy</a:t>
            </a:r>
          </a:p>
          <a:p>
            <a:r>
              <a:rPr lang="en-US" dirty="0" smtClean="0"/>
              <a:t>Viral vector vaccine (J&amp;J)</a:t>
            </a:r>
          </a:p>
          <a:p>
            <a:pPr lvl="1"/>
            <a:r>
              <a:rPr lang="en-US" dirty="0" smtClean="0"/>
              <a:t>72% effective at prevention of moderate COVID</a:t>
            </a:r>
          </a:p>
          <a:p>
            <a:pPr lvl="1"/>
            <a:r>
              <a:rPr lang="en-US" dirty="0" smtClean="0"/>
              <a:t>85% effective at prevention of severe COVID</a:t>
            </a:r>
          </a:p>
          <a:p>
            <a:pPr lvl="1"/>
            <a:r>
              <a:rPr lang="en-US" dirty="0" smtClean="0"/>
              <a:t>100% effective at prevention of hospitalization 28d after vaccination</a:t>
            </a:r>
          </a:p>
          <a:p>
            <a:pPr lvl="1"/>
            <a:endParaRPr lang="en-US" dirty="0"/>
          </a:p>
        </p:txBody>
      </p:sp>
    </p:spTree>
    <p:extLst>
      <p:ext uri="{BB962C8B-B14F-4D97-AF65-F5344CB8AC3E}">
        <p14:creationId xmlns:p14="http://schemas.microsoft.com/office/powerpoint/2010/main" val="503369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Efficacy in pregnancy	</a:t>
            </a:r>
            <a:endParaRPr lang="en-US" dirty="0"/>
          </a:p>
        </p:txBody>
      </p:sp>
      <p:sp>
        <p:nvSpPr>
          <p:cNvPr id="3" name="Content Placeholder 2"/>
          <p:cNvSpPr>
            <a:spLocks noGrp="1"/>
          </p:cNvSpPr>
          <p:nvPr>
            <p:ph idx="1"/>
          </p:nvPr>
        </p:nvSpPr>
        <p:spPr/>
        <p:txBody>
          <a:bodyPr/>
          <a:lstStyle/>
          <a:p>
            <a:r>
              <a:rPr lang="en-US" dirty="0" smtClean="0"/>
              <a:t>mRNA vaccines produce same level of antibody response </a:t>
            </a:r>
          </a:p>
          <a:p>
            <a:r>
              <a:rPr lang="en-US" dirty="0" smtClean="0"/>
              <a:t>Clinical efficacy similar to non-pregnant</a:t>
            </a:r>
          </a:p>
          <a:p>
            <a:endParaRPr lang="en-US" dirty="0"/>
          </a:p>
        </p:txBody>
      </p:sp>
      <p:sp>
        <p:nvSpPr>
          <p:cNvPr id="4" name="TextBox 3"/>
          <p:cNvSpPr txBox="1"/>
          <p:nvPr/>
        </p:nvSpPr>
        <p:spPr>
          <a:xfrm>
            <a:off x="152400" y="6172200"/>
            <a:ext cx="8945077" cy="253916"/>
          </a:xfrm>
          <a:prstGeom prst="rect">
            <a:avLst/>
          </a:prstGeom>
          <a:noFill/>
        </p:spPr>
        <p:txBody>
          <a:bodyPr wrap="none" rtlCol="0">
            <a:spAutoFit/>
          </a:bodyPr>
          <a:lstStyle/>
          <a:p>
            <a:r>
              <a:rPr lang="en-US" sz="1050" dirty="0" smtClean="0">
                <a:ea typeface="Arial" charset="0"/>
                <a:cs typeface="Arial" charset="0"/>
              </a:rPr>
              <a:t>Goldshtein</a:t>
            </a:r>
            <a:r>
              <a:rPr lang="en-US" sz="1050" dirty="0">
                <a:ea typeface="Arial" charset="0"/>
                <a:cs typeface="Arial" charset="0"/>
              </a:rPr>
              <a:t>. Association Between BNT162b2 Vaccination and Incidence of SARS-CoV-2 Infection in Pregnant </a:t>
            </a:r>
            <a:r>
              <a:rPr lang="en-US" sz="1050" dirty="0" smtClean="0">
                <a:ea typeface="Arial" charset="0"/>
                <a:cs typeface="Arial" charset="0"/>
              </a:rPr>
              <a:t>Women. JAMA </a:t>
            </a:r>
            <a:r>
              <a:rPr lang="mr-IN" sz="1050" dirty="0">
                <a:ea typeface="Arial" charset="0"/>
                <a:cs typeface="Arial" charset="0"/>
              </a:rPr>
              <a:t>2021;326(8):728-735</a:t>
            </a:r>
            <a:endParaRPr lang="en-US" sz="1050" dirty="0">
              <a:ea typeface="Arial" charset="0"/>
              <a:cs typeface="Arial" charset="0"/>
            </a:endParaRPr>
          </a:p>
        </p:txBody>
      </p:sp>
      <p:pic>
        <p:nvPicPr>
          <p:cNvPr id="5" name="Picture 4"/>
          <p:cNvPicPr>
            <a:picLocks noChangeAspect="1"/>
          </p:cNvPicPr>
          <p:nvPr/>
        </p:nvPicPr>
        <p:blipFill rotWithShape="1">
          <a:blip r:embed="rId2"/>
          <a:srcRect b="7647"/>
          <a:stretch/>
        </p:blipFill>
        <p:spPr>
          <a:xfrm>
            <a:off x="2667000" y="2942811"/>
            <a:ext cx="3810000" cy="2990850"/>
          </a:xfrm>
          <a:prstGeom prst="rect">
            <a:avLst/>
          </a:prstGeom>
        </p:spPr>
      </p:pic>
    </p:spTree>
    <p:extLst>
      <p:ext uri="{BB962C8B-B14F-4D97-AF65-F5344CB8AC3E}">
        <p14:creationId xmlns:p14="http://schemas.microsoft.com/office/powerpoint/2010/main" val="613531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booster</a:t>
            </a:r>
            <a:endParaRPr lang="en-US" dirty="0"/>
          </a:p>
        </p:txBody>
      </p:sp>
      <p:sp>
        <p:nvSpPr>
          <p:cNvPr id="3" name="Content Placeholder 2"/>
          <p:cNvSpPr>
            <a:spLocks noGrp="1"/>
          </p:cNvSpPr>
          <p:nvPr>
            <p:ph idx="1"/>
          </p:nvPr>
        </p:nvSpPr>
        <p:spPr/>
        <p:txBody>
          <a:bodyPr/>
          <a:lstStyle/>
          <a:p>
            <a:r>
              <a:rPr lang="en-US" dirty="0" smtClean="0"/>
              <a:t>Booster vs additional dose</a:t>
            </a:r>
          </a:p>
          <a:p>
            <a:pPr lvl="1"/>
            <a:r>
              <a:rPr lang="en-US" dirty="0" smtClean="0"/>
              <a:t>Booster for those who are NOT immunocompromised </a:t>
            </a:r>
          </a:p>
          <a:p>
            <a:pPr lvl="1"/>
            <a:r>
              <a:rPr lang="en-US" dirty="0" smtClean="0"/>
              <a:t>Additional dose for those that are immunocompromised</a:t>
            </a:r>
          </a:p>
          <a:p>
            <a:r>
              <a:rPr lang="en-US" dirty="0" smtClean="0"/>
              <a:t>Approved to start in Sept</a:t>
            </a:r>
          </a:p>
          <a:p>
            <a:pPr lvl="1"/>
            <a:r>
              <a:rPr lang="en-US" dirty="0" smtClean="0"/>
              <a:t>8 mon after second dose</a:t>
            </a:r>
          </a:p>
          <a:p>
            <a:pPr lvl="1"/>
            <a:r>
              <a:rPr lang="en-US" dirty="0" smtClean="0"/>
              <a:t>mRNA vaccines only at this time</a:t>
            </a:r>
            <a:endParaRPr lang="en-US" dirty="0"/>
          </a:p>
        </p:txBody>
      </p:sp>
    </p:spTree>
    <p:extLst>
      <p:ext uri="{BB962C8B-B14F-4D97-AF65-F5344CB8AC3E}">
        <p14:creationId xmlns:p14="http://schemas.microsoft.com/office/powerpoint/2010/main" val="1063040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13252" y="1143000"/>
            <a:ext cx="9144000" cy="5323562"/>
          </a:xfrm>
          <a:prstGeom prst="rect">
            <a:avLst/>
          </a:prstGeom>
        </p:spPr>
      </p:pic>
      <p:sp>
        <p:nvSpPr>
          <p:cNvPr id="3" name="Text Placeholder 2"/>
          <p:cNvSpPr>
            <a:spLocks noGrp="1"/>
          </p:cNvSpPr>
          <p:nvPr>
            <p:ph type="body" idx="1"/>
          </p:nvPr>
        </p:nvSpPr>
        <p:spPr>
          <a:xfrm>
            <a:off x="672548" y="4393648"/>
            <a:ext cx="7772400" cy="1500187"/>
          </a:xfrm>
        </p:spPr>
        <p:txBody>
          <a:bodyPr/>
          <a:lstStyle/>
          <a:p>
            <a:pPr algn="ctr"/>
            <a:r>
              <a:rPr lang="en-US" sz="4400" dirty="0" smtClean="0">
                <a:solidFill>
                  <a:schemeClr val="tx1"/>
                </a:solidFill>
              </a:rPr>
              <a:t>Maternal Vaccine Safety in Pregnancy</a:t>
            </a:r>
            <a:endParaRPr lang="en-US" sz="4400" dirty="0">
              <a:solidFill>
                <a:schemeClr val="tx1"/>
              </a:solidFill>
            </a:endParaRPr>
          </a:p>
        </p:txBody>
      </p:sp>
    </p:spTree>
    <p:extLst>
      <p:ext uri="{BB962C8B-B14F-4D97-AF65-F5344CB8AC3E}">
        <p14:creationId xmlns:p14="http://schemas.microsoft.com/office/powerpoint/2010/main" val="474880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 in pregnancy</a:t>
            </a:r>
            <a:endParaRPr lang="en-US" dirty="0"/>
          </a:p>
        </p:txBody>
      </p:sp>
      <p:sp>
        <p:nvSpPr>
          <p:cNvPr id="3" name="Content Placeholder 2"/>
          <p:cNvSpPr>
            <a:spLocks noGrp="1"/>
          </p:cNvSpPr>
          <p:nvPr>
            <p:ph idx="1"/>
          </p:nvPr>
        </p:nvSpPr>
        <p:spPr/>
        <p:txBody>
          <a:bodyPr/>
          <a:lstStyle/>
          <a:p>
            <a:r>
              <a:rPr lang="en-US" dirty="0" smtClean="0"/>
              <a:t>NEJM V-safe data (mRNA vaccines)</a:t>
            </a:r>
          </a:p>
          <a:p>
            <a:pPr lvl="1"/>
            <a:r>
              <a:rPr lang="en-US" dirty="0" smtClean="0"/>
              <a:t>Published June 2021</a:t>
            </a:r>
          </a:p>
          <a:p>
            <a:pPr lvl="1"/>
            <a:r>
              <a:rPr lang="en-US" dirty="0" smtClean="0"/>
              <a:t>&gt;35,000 pregnant women identified as pregnant</a:t>
            </a:r>
          </a:p>
          <a:p>
            <a:pPr lvl="1"/>
            <a:r>
              <a:rPr lang="en-US" dirty="0" smtClean="0"/>
              <a:t>Enrolled 3,958 of those women in the study</a:t>
            </a:r>
          </a:p>
          <a:p>
            <a:pPr lvl="1"/>
            <a:r>
              <a:rPr lang="en-US" dirty="0" smtClean="0"/>
              <a:t>The following outcomes were tracked</a:t>
            </a:r>
          </a:p>
          <a:p>
            <a:pPr lvl="2"/>
            <a:r>
              <a:rPr lang="en-US" dirty="0" smtClean="0"/>
              <a:t>Miscarriage</a:t>
            </a:r>
          </a:p>
          <a:p>
            <a:pPr lvl="2"/>
            <a:r>
              <a:rPr lang="en-US" dirty="0" smtClean="0"/>
              <a:t>Stillbirth</a:t>
            </a:r>
          </a:p>
          <a:p>
            <a:pPr lvl="2"/>
            <a:r>
              <a:rPr lang="en-US" dirty="0" smtClean="0"/>
              <a:t>Small for gestational age</a:t>
            </a:r>
          </a:p>
          <a:p>
            <a:pPr lvl="2"/>
            <a:r>
              <a:rPr lang="en-US" dirty="0" smtClean="0"/>
              <a:t>Preterm birth</a:t>
            </a:r>
          </a:p>
          <a:p>
            <a:pPr lvl="2"/>
            <a:r>
              <a:rPr lang="en-US" dirty="0" smtClean="0"/>
              <a:t>Congenital Anomalies</a:t>
            </a:r>
          </a:p>
          <a:p>
            <a:pPr lvl="2"/>
            <a:r>
              <a:rPr lang="en-US" dirty="0" smtClean="0"/>
              <a:t>Neonatal Death</a:t>
            </a:r>
          </a:p>
          <a:p>
            <a:pPr lvl="2"/>
            <a:endParaRPr lang="en-US" dirty="0" smtClean="0"/>
          </a:p>
          <a:p>
            <a:pPr lvl="2"/>
            <a:endParaRPr lang="en-US" dirty="0" smtClean="0"/>
          </a:p>
        </p:txBody>
      </p:sp>
      <p:sp>
        <p:nvSpPr>
          <p:cNvPr id="4" name="TextBox 3"/>
          <p:cNvSpPr txBox="1"/>
          <p:nvPr/>
        </p:nvSpPr>
        <p:spPr>
          <a:xfrm>
            <a:off x="457200" y="6324600"/>
            <a:ext cx="7629012" cy="261610"/>
          </a:xfrm>
          <a:prstGeom prst="rect">
            <a:avLst/>
          </a:prstGeom>
          <a:noFill/>
        </p:spPr>
        <p:txBody>
          <a:bodyPr wrap="none" rtlCol="0">
            <a:spAutoFit/>
          </a:bodyPr>
          <a:lstStyle/>
          <a:p>
            <a:r>
              <a:rPr lang="en-US" sz="1100" dirty="0"/>
              <a:t>Shimabukuro. Preliminary Findings of mRNA Covid-19 Vaccine Safety in Pregnant </a:t>
            </a:r>
            <a:r>
              <a:rPr lang="en-US" sz="1100" dirty="0" smtClean="0"/>
              <a:t>Persons. NEJM. June 2021: 384; 24</a:t>
            </a:r>
            <a:endParaRPr lang="en-US" sz="1100" dirty="0"/>
          </a:p>
        </p:txBody>
      </p:sp>
    </p:spTree>
    <p:extLst>
      <p:ext uri="{BB962C8B-B14F-4D97-AF65-F5344CB8AC3E}">
        <p14:creationId xmlns:p14="http://schemas.microsoft.com/office/powerpoint/2010/main" val="193962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 in pregnancy</a:t>
            </a:r>
            <a:endParaRPr lang="en-US" dirty="0"/>
          </a:p>
        </p:txBody>
      </p:sp>
      <p:pic>
        <p:nvPicPr>
          <p:cNvPr id="4" name="Content Placeholder 3"/>
          <p:cNvPicPr>
            <a:picLocks noGrp="1" noChangeAspect="1"/>
          </p:cNvPicPr>
          <p:nvPr>
            <p:ph idx="1"/>
          </p:nvPr>
        </p:nvPicPr>
        <p:blipFill rotWithShape="1">
          <a:blip r:embed="rId2"/>
          <a:srcRect b="3474"/>
          <a:stretch/>
        </p:blipFill>
        <p:spPr>
          <a:xfrm>
            <a:off x="228600" y="1828801"/>
            <a:ext cx="8694209" cy="3657600"/>
          </a:xfrm>
          <a:prstGeom prst="rect">
            <a:avLst/>
          </a:prstGeom>
        </p:spPr>
      </p:pic>
    </p:spTree>
    <p:extLst>
      <p:ext uri="{BB962C8B-B14F-4D97-AF65-F5344CB8AC3E}">
        <p14:creationId xmlns:p14="http://schemas.microsoft.com/office/powerpoint/2010/main" val="299155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352830" y="0"/>
            <a:ext cx="9849660" cy="6858000"/>
          </a:xfrm>
          <a:prstGeom prst="rect">
            <a:avLst/>
          </a:prstGeom>
        </p:spPr>
      </p:pic>
      <p:sp>
        <p:nvSpPr>
          <p:cNvPr id="3" name="Text Placeholder 2"/>
          <p:cNvSpPr>
            <a:spLocks noGrp="1"/>
          </p:cNvSpPr>
          <p:nvPr>
            <p:ph type="body" idx="1"/>
          </p:nvPr>
        </p:nvSpPr>
        <p:spPr>
          <a:xfrm>
            <a:off x="738878" y="826095"/>
            <a:ext cx="7772400" cy="1500187"/>
          </a:xfrm>
        </p:spPr>
        <p:txBody>
          <a:bodyPr/>
          <a:lstStyle/>
          <a:p>
            <a:pPr algn="ctr"/>
            <a:r>
              <a:rPr lang="en-US" sz="4400" dirty="0" smtClean="0">
                <a:solidFill>
                  <a:srgbClr val="00B0F0"/>
                </a:solidFill>
              </a:rPr>
              <a:t>Fetal Vaccine </a:t>
            </a:r>
            <a:r>
              <a:rPr lang="en-US" sz="4400" dirty="0">
                <a:solidFill>
                  <a:srgbClr val="00B0F0"/>
                </a:solidFill>
              </a:rPr>
              <a:t>Safety in Pregnancy</a:t>
            </a:r>
          </a:p>
          <a:p>
            <a:endParaRPr lang="en-US" dirty="0"/>
          </a:p>
        </p:txBody>
      </p:sp>
    </p:spTree>
    <p:extLst>
      <p:ext uri="{BB962C8B-B14F-4D97-AF65-F5344CB8AC3E}">
        <p14:creationId xmlns:p14="http://schemas.microsoft.com/office/powerpoint/2010/main" val="21539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 and the fetus</a:t>
            </a:r>
            <a:endParaRPr lang="en-US" dirty="0"/>
          </a:p>
        </p:txBody>
      </p:sp>
      <p:sp>
        <p:nvSpPr>
          <p:cNvPr id="3" name="Content Placeholder 2"/>
          <p:cNvSpPr>
            <a:spLocks noGrp="1"/>
          </p:cNvSpPr>
          <p:nvPr>
            <p:ph idx="1"/>
          </p:nvPr>
        </p:nvSpPr>
        <p:spPr/>
        <p:txBody>
          <a:bodyPr/>
          <a:lstStyle/>
          <a:p>
            <a:r>
              <a:rPr lang="en-US" dirty="0" smtClean="0"/>
              <a:t>Developmental and Reproductive Toxicology (DART)</a:t>
            </a:r>
          </a:p>
          <a:p>
            <a:r>
              <a:rPr lang="en-US" dirty="0" smtClean="0"/>
              <a:t>CDC v-safe program (&gt;150,000 women)</a:t>
            </a:r>
          </a:p>
          <a:p>
            <a:r>
              <a:rPr lang="en-US" dirty="0" smtClean="0"/>
              <a:t>Inadvertent pregnancies during RCT</a:t>
            </a:r>
          </a:p>
          <a:p>
            <a:r>
              <a:rPr lang="en-US" dirty="0"/>
              <a:t>O</a:t>
            </a:r>
            <a:r>
              <a:rPr lang="en-US" dirty="0" smtClean="0"/>
              <a:t>ngoing studies</a:t>
            </a:r>
          </a:p>
        </p:txBody>
      </p:sp>
    </p:spTree>
    <p:extLst>
      <p:ext uri="{BB962C8B-B14F-4D97-AF65-F5344CB8AC3E}">
        <p14:creationId xmlns:p14="http://schemas.microsoft.com/office/powerpoint/2010/main" val="158185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 and the fetus</a:t>
            </a:r>
            <a:endParaRPr lang="en-US" dirty="0"/>
          </a:p>
        </p:txBody>
      </p:sp>
      <p:sp>
        <p:nvSpPr>
          <p:cNvPr id="3" name="Content Placeholder 2"/>
          <p:cNvSpPr>
            <a:spLocks noGrp="1"/>
          </p:cNvSpPr>
          <p:nvPr>
            <p:ph idx="1"/>
          </p:nvPr>
        </p:nvSpPr>
        <p:spPr>
          <a:xfrm>
            <a:off x="685800" y="1143000"/>
            <a:ext cx="7772400" cy="5257800"/>
          </a:xfrm>
        </p:spPr>
        <p:txBody>
          <a:bodyPr/>
          <a:lstStyle/>
          <a:p>
            <a:r>
              <a:rPr lang="en-US" dirty="0" smtClean="0"/>
              <a:t>Antibody protection</a:t>
            </a:r>
          </a:p>
          <a:p>
            <a:pPr lvl="1"/>
            <a:r>
              <a:rPr lang="en-US" dirty="0" smtClean="0"/>
              <a:t>Cross the placenta to the fetus and may provide protection for the newborn</a:t>
            </a:r>
          </a:p>
          <a:p>
            <a:pPr lvl="1"/>
            <a:r>
              <a:rPr lang="en-US" dirty="0" smtClean="0"/>
              <a:t>Longer the interval from vaccination, higher the antibody titer</a:t>
            </a:r>
          </a:p>
          <a:p>
            <a:pPr lvl="1"/>
            <a:r>
              <a:rPr lang="en-US" dirty="0" smtClean="0"/>
              <a:t>Influenza </a:t>
            </a:r>
          </a:p>
          <a:p>
            <a:pPr lvl="2"/>
            <a:r>
              <a:rPr lang="en-US" dirty="0" smtClean="0"/>
              <a:t>MATERNAL vaccination is 91.5% effective in prevention of hospitalization up to 6m after birth</a:t>
            </a:r>
          </a:p>
          <a:p>
            <a:pPr lvl="1"/>
            <a:r>
              <a:rPr lang="en-US" dirty="0" smtClean="0"/>
              <a:t>Tdap</a:t>
            </a:r>
          </a:p>
          <a:p>
            <a:pPr lvl="2"/>
            <a:r>
              <a:rPr lang="en-US" dirty="0" smtClean="0"/>
              <a:t>MATERNAL vaccination 85% effective at prevention of pertussis in infants &lt;2m</a:t>
            </a:r>
          </a:p>
          <a:p>
            <a:pPr lvl="1"/>
            <a:endParaRPr lang="en-US" dirty="0"/>
          </a:p>
        </p:txBody>
      </p:sp>
      <p:sp>
        <p:nvSpPr>
          <p:cNvPr id="4" name="TextBox 3"/>
          <p:cNvSpPr txBox="1"/>
          <p:nvPr/>
        </p:nvSpPr>
        <p:spPr>
          <a:xfrm>
            <a:off x="342900" y="5719971"/>
            <a:ext cx="8458200" cy="1061829"/>
          </a:xfrm>
          <a:prstGeom prst="rect">
            <a:avLst/>
          </a:prstGeom>
          <a:noFill/>
        </p:spPr>
        <p:txBody>
          <a:bodyPr wrap="square" rtlCol="0">
            <a:spAutoFit/>
          </a:bodyPr>
          <a:lstStyle/>
          <a:p>
            <a:pPr marL="171450" indent="-171450">
              <a:buFont typeface="Arial" charset="0"/>
              <a:buChar char="•"/>
            </a:pPr>
            <a:r>
              <a:rPr lang="en-US" sz="1050" dirty="0" smtClean="0"/>
              <a:t>Benowitz et.atl. Influenza </a:t>
            </a:r>
            <a:r>
              <a:rPr lang="en-US" sz="1050" dirty="0"/>
              <a:t>vaccine given to pregnant women reduces hospitalization due to influenza in their </a:t>
            </a:r>
            <a:r>
              <a:rPr lang="en-US" sz="1050" dirty="0" smtClean="0"/>
              <a:t>infants. </a:t>
            </a:r>
            <a:r>
              <a:rPr lang="nl-NL" sz="1050" dirty="0"/>
              <a:t>Clin Infect </a:t>
            </a:r>
            <a:r>
              <a:rPr lang="nl-NL" sz="1050" dirty="0" smtClean="0"/>
              <a:t>Dis.</a:t>
            </a:r>
            <a:r>
              <a:rPr lang="nl-NL" sz="1050" dirty="0"/>
              <a:t> 2010 Dec 15;51(12):</a:t>
            </a:r>
            <a:r>
              <a:rPr lang="nl-NL" sz="1050" dirty="0" smtClean="0"/>
              <a:t>1355-61</a:t>
            </a:r>
          </a:p>
          <a:p>
            <a:pPr marL="171450" indent="-171450">
              <a:buFont typeface="Arial" charset="0"/>
              <a:buChar char="•"/>
            </a:pPr>
            <a:r>
              <a:rPr lang="nl-NL" sz="1050" dirty="0" smtClean="0"/>
              <a:t>Beharier et.al. Efficient </a:t>
            </a:r>
            <a:r>
              <a:rPr lang="nl-NL" sz="1050" dirty="0"/>
              <a:t>maternal to neonatal transfer of antibodies against SARS-CoV-2 and BNT162b2 mRNA COVID-19 </a:t>
            </a:r>
            <a:r>
              <a:rPr lang="nl-NL" sz="1050" dirty="0" smtClean="0"/>
              <a:t>vaccine. Journal of Clinical Investigation: </a:t>
            </a:r>
            <a:r>
              <a:rPr lang="is-IS" sz="1050" dirty="0" smtClean="0"/>
              <a:t>2021;131(13</a:t>
            </a:r>
            <a:r>
              <a:rPr lang="is-IS" sz="1050" dirty="0"/>
              <a:t>):e150319</a:t>
            </a:r>
            <a:endParaRPr lang="nl-NL" sz="1050" dirty="0" smtClean="0"/>
          </a:p>
          <a:p>
            <a:pPr marL="171450" indent="-171450">
              <a:buFont typeface="Arial" charset="0"/>
              <a:buChar char="•"/>
            </a:pPr>
            <a:r>
              <a:rPr lang="en-US" sz="1050" dirty="0" smtClean="0"/>
              <a:t>Gray </a:t>
            </a:r>
            <a:r>
              <a:rPr lang="en-US" sz="1050" dirty="0"/>
              <a:t>KJ, Bordt EA, Atyeo C, et al. Coronavirus disease 2019 vaccine response in pregnant and lactating women: a cohort study. Am J Obstet Gynecol 2021</a:t>
            </a:r>
          </a:p>
        </p:txBody>
      </p:sp>
    </p:spTree>
    <p:extLst>
      <p:ext uri="{BB962C8B-B14F-4D97-AF65-F5344CB8AC3E}">
        <p14:creationId xmlns:p14="http://schemas.microsoft.com/office/powerpoint/2010/main" val="197609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039673"/>
            <a:ext cx="9144000" cy="4778654"/>
          </a:xfrm>
          <a:prstGeom prst="rect">
            <a:avLst/>
          </a:prstGeom>
        </p:spPr>
      </p:pic>
      <p:sp>
        <p:nvSpPr>
          <p:cNvPr id="3" name="Text Placeholder 2"/>
          <p:cNvSpPr>
            <a:spLocks noGrp="1"/>
          </p:cNvSpPr>
          <p:nvPr>
            <p:ph type="body" idx="1"/>
          </p:nvPr>
        </p:nvSpPr>
        <p:spPr>
          <a:xfrm>
            <a:off x="722313" y="3610941"/>
            <a:ext cx="7772400" cy="1500187"/>
          </a:xfrm>
        </p:spPr>
        <p:txBody>
          <a:bodyPr/>
          <a:lstStyle/>
          <a:p>
            <a:pPr algn="ctr"/>
            <a:r>
              <a:rPr lang="en-US" sz="4000" dirty="0" smtClean="0"/>
              <a:t>COVID Vaccination and Lactation</a:t>
            </a:r>
            <a:endParaRPr lang="en-US" sz="4000" dirty="0"/>
          </a:p>
        </p:txBody>
      </p:sp>
    </p:spTree>
    <p:extLst>
      <p:ext uri="{BB962C8B-B14F-4D97-AF65-F5344CB8AC3E}">
        <p14:creationId xmlns:p14="http://schemas.microsoft.com/office/powerpoint/2010/main" val="95517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F31BB1-D776-D04D-A086-7B84EDEE299B}"/>
              </a:ext>
            </a:extLst>
          </p:cNvPr>
          <p:cNvSpPr>
            <a:spLocks noGrp="1"/>
          </p:cNvSpPr>
          <p:nvPr>
            <p:ph type="title"/>
          </p:nvPr>
        </p:nvSpPr>
        <p:spPr/>
        <p:txBody>
          <a:bodyPr/>
          <a:lstStyle/>
          <a:p>
            <a:r>
              <a:rPr lang="en-US" dirty="0" smtClean="0"/>
              <a:t>Pfizer</a:t>
            </a:r>
            <a:endParaRPr lang="en-US" dirty="0"/>
          </a:p>
        </p:txBody>
      </p:sp>
      <p:sp>
        <p:nvSpPr>
          <p:cNvPr id="3" name="Content Placeholder 2">
            <a:extLst>
              <a:ext uri="{FF2B5EF4-FFF2-40B4-BE49-F238E27FC236}">
                <a16:creationId xmlns="" xmlns:a16="http://schemas.microsoft.com/office/drawing/2014/main" id="{8C65AC80-401E-704C-A2EA-FB8DE99ABCA9}"/>
              </a:ext>
            </a:extLst>
          </p:cNvPr>
          <p:cNvSpPr>
            <a:spLocks noGrp="1"/>
          </p:cNvSpPr>
          <p:nvPr>
            <p:ph idx="1"/>
          </p:nvPr>
        </p:nvSpPr>
        <p:spPr/>
        <p:txBody>
          <a:bodyPr/>
          <a:lstStyle/>
          <a:p>
            <a:r>
              <a:rPr lang="en-US" dirty="0" smtClean="0"/>
              <a:t>Aug 2021: FDA approval Comirnaty</a:t>
            </a:r>
            <a:endParaRPr lang="en-US" dirty="0" smtClean="0"/>
          </a:p>
          <a:p>
            <a:r>
              <a:rPr lang="en-US" dirty="0" smtClean="0"/>
              <a:t>RCT &gt;43,000 participants (12 and older)</a:t>
            </a:r>
          </a:p>
          <a:p>
            <a:pPr lvl="1"/>
            <a:r>
              <a:rPr lang="en-US" dirty="0" smtClean="0"/>
              <a:t>(12-15yo approved May 2021)</a:t>
            </a:r>
            <a:endParaRPr lang="en-US" dirty="0" smtClean="0"/>
          </a:p>
          <a:p>
            <a:r>
              <a:rPr lang="en-US" dirty="0" smtClean="0"/>
              <a:t>People </a:t>
            </a:r>
            <a:r>
              <a:rPr lang="en-US" dirty="0" smtClean="0"/>
              <a:t>with stable chronic conditions WERE included (HIV, hepatitis, diabetes, cHTN)</a:t>
            </a:r>
          </a:p>
          <a:p>
            <a:endParaRPr lang="en-US" dirty="0" smtClean="0"/>
          </a:p>
          <a:p>
            <a:pPr marL="0" indent="0">
              <a:buNone/>
            </a:pPr>
            <a:endParaRPr lang="en-US" sz="1100" dirty="0" smtClean="0"/>
          </a:p>
          <a:p>
            <a:pPr marL="0" indent="0">
              <a:buNone/>
            </a:pPr>
            <a:endParaRPr lang="en-US" sz="1100" dirty="0"/>
          </a:p>
          <a:p>
            <a:pPr marL="0" indent="0">
              <a:buNone/>
            </a:pPr>
            <a:r>
              <a:rPr lang="en-US" sz="900" dirty="0" smtClean="0"/>
              <a:t>Polack et.al. Safety and Efficacy of the BNT162b2 mRNA Covid-19 Vaccine. NEJM: Dec 11, 2020</a:t>
            </a:r>
            <a:endParaRPr lang="en-US" sz="900" dirty="0"/>
          </a:p>
        </p:txBody>
      </p:sp>
    </p:spTree>
    <p:extLst>
      <p:ext uri="{BB962C8B-B14F-4D97-AF65-F5344CB8AC3E}">
        <p14:creationId xmlns:p14="http://schemas.microsoft.com/office/powerpoint/2010/main" val="1146278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Vaccine </a:t>
            </a:r>
            <a:r>
              <a:rPr lang="en-US" dirty="0" smtClean="0"/>
              <a:t>Lactation</a:t>
            </a:r>
            <a:endParaRPr lang="en-US" dirty="0"/>
          </a:p>
        </p:txBody>
      </p:sp>
      <p:sp>
        <p:nvSpPr>
          <p:cNvPr id="3" name="Content Placeholder 2"/>
          <p:cNvSpPr>
            <a:spLocks noGrp="1"/>
          </p:cNvSpPr>
          <p:nvPr>
            <p:ph idx="1"/>
          </p:nvPr>
        </p:nvSpPr>
        <p:spPr/>
        <p:txBody>
          <a:bodyPr/>
          <a:lstStyle/>
          <a:p>
            <a:r>
              <a:rPr lang="en-US" dirty="0" smtClean="0"/>
              <a:t>Not </a:t>
            </a:r>
            <a:r>
              <a:rPr lang="en-US" dirty="0" smtClean="0"/>
              <a:t>live virus vaccine, not </a:t>
            </a:r>
            <a:r>
              <a:rPr lang="en-US" dirty="0" smtClean="0"/>
              <a:t>a risk </a:t>
            </a:r>
            <a:r>
              <a:rPr lang="en-US" dirty="0" smtClean="0"/>
              <a:t>for the newborn</a:t>
            </a:r>
          </a:p>
          <a:p>
            <a:pPr lvl="1"/>
            <a:r>
              <a:rPr lang="en-US" dirty="0" smtClean="0"/>
              <a:t>Consider we allow breastfeeding in COVID+ </a:t>
            </a:r>
            <a:r>
              <a:rPr lang="en-US" dirty="0" smtClean="0"/>
              <a:t>mother</a:t>
            </a:r>
            <a:endParaRPr lang="en-US" dirty="0" smtClean="0"/>
          </a:p>
          <a:p>
            <a:r>
              <a:rPr lang="en-US" dirty="0" smtClean="0"/>
              <a:t>No need to avoid or discontinue breastfeeding or pumping during receipt of </a:t>
            </a:r>
            <a:r>
              <a:rPr lang="en-US" dirty="0" smtClean="0"/>
              <a:t>vaccine</a:t>
            </a:r>
          </a:p>
          <a:p>
            <a:r>
              <a:rPr lang="en-US" dirty="0" smtClean="0"/>
              <a:t>Antibody protection</a:t>
            </a:r>
            <a:endParaRPr lang="en-US" dirty="0" smtClean="0"/>
          </a:p>
          <a:p>
            <a:pPr marL="457200" lvl="1" indent="0">
              <a:buNone/>
            </a:pPr>
            <a:endParaRPr lang="en-US" sz="1400" dirty="0" smtClean="0"/>
          </a:p>
          <a:p>
            <a:pPr marL="457200" lvl="1" indent="0">
              <a:buNone/>
            </a:pPr>
            <a:endParaRPr lang="en-US" sz="1400" dirty="0"/>
          </a:p>
          <a:p>
            <a:pPr marL="457200" lvl="1" indent="0">
              <a:buNone/>
            </a:pPr>
            <a:endParaRPr lang="en-US" sz="900" dirty="0" smtClean="0">
              <a:solidFill>
                <a:srgbClr val="0165A3"/>
              </a:solidFill>
            </a:endParaRPr>
          </a:p>
          <a:p>
            <a:pPr marL="457200" lvl="1" indent="0">
              <a:buNone/>
            </a:pPr>
            <a:endParaRPr lang="en-US" sz="900" dirty="0" smtClean="0">
              <a:solidFill>
                <a:srgbClr val="0165A3"/>
              </a:solidFill>
            </a:endParaRPr>
          </a:p>
          <a:p>
            <a:pPr marL="228600" indent="-171450"/>
            <a:r>
              <a:rPr lang="en-US" sz="900" dirty="0" smtClean="0">
                <a:solidFill>
                  <a:srgbClr val="0165A3"/>
                </a:solidFill>
              </a:rPr>
              <a:t>Riley </a:t>
            </a:r>
            <a:r>
              <a:rPr lang="en-US" sz="900" dirty="0">
                <a:solidFill>
                  <a:srgbClr val="0165A3"/>
                </a:solidFill>
              </a:rPr>
              <a:t>et.al. Vaccinating Pregnant and Lactating Patients Against COVID-19. ACOG Practice Advisory. Dec 2020. </a:t>
            </a:r>
            <a:endParaRPr lang="en-US" sz="900" dirty="0"/>
          </a:p>
          <a:p>
            <a:pPr marL="228600" indent="-171450"/>
            <a:r>
              <a:rPr lang="nl-NL" sz="900" dirty="0" smtClean="0"/>
              <a:t>Beharier </a:t>
            </a:r>
            <a:r>
              <a:rPr lang="nl-NL" sz="900" dirty="0"/>
              <a:t>et.al. Efficient maternal to neonatal transfer of antibodies against SARS-CoV-2 and BNT162b2 mRNA COVID-19 vaccine. Journal of Clinical Investigation: </a:t>
            </a:r>
            <a:r>
              <a:rPr lang="is-IS" sz="900" dirty="0"/>
              <a:t>2021;131(13):</a:t>
            </a:r>
            <a:r>
              <a:rPr lang="is-IS" sz="900" dirty="0" smtClean="0"/>
              <a:t>e150319</a:t>
            </a:r>
            <a:endParaRPr lang="nl-NL" sz="900" dirty="0" smtClean="0"/>
          </a:p>
          <a:p>
            <a:pPr marL="228600" indent="-171450"/>
            <a:r>
              <a:rPr lang="en-US" sz="900" dirty="0" smtClean="0"/>
              <a:t>Gray </a:t>
            </a:r>
            <a:r>
              <a:rPr lang="en-US" sz="900" dirty="0"/>
              <a:t>KJ, Bordt EA, Atyeo C, et al. Coronavirus disease 2019 vaccine response in pregnant and lactating women: a cohort study. Am J Obstet Gynecol 2021</a:t>
            </a:r>
          </a:p>
          <a:p>
            <a:pPr marL="228600" indent="-171450"/>
            <a:endParaRPr lang="en-US" sz="900" dirty="0">
              <a:solidFill>
                <a:srgbClr val="0165A3"/>
              </a:solidFill>
            </a:endParaRPr>
          </a:p>
          <a:p>
            <a:pPr lvl="1"/>
            <a:endParaRPr lang="en-US" dirty="0"/>
          </a:p>
        </p:txBody>
      </p:sp>
    </p:spTree>
    <p:extLst>
      <p:ext uri="{BB962C8B-B14F-4D97-AF65-F5344CB8AC3E}">
        <p14:creationId xmlns:p14="http://schemas.microsoft.com/office/powerpoint/2010/main" val="267824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a:t>
            </a:r>
            <a:r>
              <a:rPr lang="en-US" dirty="0" smtClean="0"/>
              <a:t>Myths</a:t>
            </a:r>
            <a:endParaRPr lang="en-US" dirty="0"/>
          </a:p>
        </p:txBody>
      </p:sp>
      <p:sp>
        <p:nvSpPr>
          <p:cNvPr id="3" name="Content Placeholder 2"/>
          <p:cNvSpPr>
            <a:spLocks noGrp="1"/>
          </p:cNvSpPr>
          <p:nvPr>
            <p:ph idx="1"/>
          </p:nvPr>
        </p:nvSpPr>
        <p:spPr/>
        <p:txBody>
          <a:bodyPr/>
          <a:lstStyle/>
          <a:p>
            <a:r>
              <a:rPr lang="en-US" dirty="0" smtClean="0"/>
              <a:t>Myths:</a:t>
            </a:r>
          </a:p>
          <a:p>
            <a:pPr lvl="1"/>
            <a:r>
              <a:rPr lang="en-US" dirty="0" smtClean="0"/>
              <a:t>The vaccine will alter fetal/newborn DNA</a:t>
            </a:r>
          </a:p>
          <a:p>
            <a:pPr lvl="2"/>
            <a:r>
              <a:rPr lang="en-US" dirty="0" smtClean="0"/>
              <a:t>mRNA does not enter nucleus and is degraded after production of the spike protein antigen</a:t>
            </a:r>
          </a:p>
          <a:p>
            <a:pPr lvl="1"/>
            <a:r>
              <a:rPr lang="en-US" dirty="0" smtClean="0"/>
              <a:t>The vaccine causes infertility</a:t>
            </a:r>
          </a:p>
          <a:p>
            <a:pPr lvl="2"/>
            <a:r>
              <a:rPr lang="en-US" dirty="0" smtClean="0"/>
              <a:t>Syncytin-1 shares 1 peptide (3 amino acids) in common with the spike protein. </a:t>
            </a:r>
          </a:p>
          <a:p>
            <a:pPr lvl="2"/>
            <a:r>
              <a:rPr lang="en-US" dirty="0" smtClean="0"/>
              <a:t>Syncytin-1 has a total of 538 aa and Spike protein has 510 aa</a:t>
            </a:r>
          </a:p>
          <a:p>
            <a:pPr lvl="2"/>
            <a:r>
              <a:rPr lang="en-US" dirty="0" smtClean="0"/>
              <a:t>“Mistaking a dog for a cat because they are wearing the same collar”</a:t>
            </a:r>
          </a:p>
          <a:p>
            <a:pPr lvl="2"/>
            <a:r>
              <a:rPr lang="en-US" dirty="0" smtClean="0"/>
              <a:t>Immune system does not recognize such small peptides as antigens to attack (&lt;1% similar)</a:t>
            </a:r>
          </a:p>
        </p:txBody>
      </p:sp>
    </p:spTree>
    <p:extLst>
      <p:ext uri="{BB962C8B-B14F-4D97-AF65-F5344CB8AC3E}">
        <p14:creationId xmlns:p14="http://schemas.microsoft.com/office/powerpoint/2010/main" val="865679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monitoring</a:t>
            </a:r>
            <a:endParaRPr lang="en-US" dirty="0"/>
          </a:p>
        </p:txBody>
      </p:sp>
      <p:sp>
        <p:nvSpPr>
          <p:cNvPr id="3" name="Content Placeholder 2"/>
          <p:cNvSpPr>
            <a:spLocks noGrp="1"/>
          </p:cNvSpPr>
          <p:nvPr>
            <p:ph idx="1"/>
          </p:nvPr>
        </p:nvSpPr>
        <p:spPr/>
        <p:txBody>
          <a:bodyPr/>
          <a:lstStyle/>
          <a:p>
            <a:r>
              <a:rPr lang="en-US" dirty="0" smtClean="0"/>
              <a:t>V-SAFE</a:t>
            </a:r>
          </a:p>
          <a:p>
            <a:pPr lvl="1"/>
            <a:r>
              <a:rPr lang="en-US" dirty="0" smtClean="0"/>
              <a:t>CDC surveillance, smart phone based</a:t>
            </a:r>
          </a:p>
          <a:p>
            <a:pPr lvl="1"/>
            <a:r>
              <a:rPr lang="en-US" dirty="0" smtClean="0"/>
              <a:t>Pregnancy and lactation info to be collected</a:t>
            </a:r>
          </a:p>
          <a:p>
            <a:r>
              <a:rPr lang="en-US" dirty="0" smtClean="0"/>
              <a:t>Vaccine Adverse Event Reporting System (VAERS)</a:t>
            </a:r>
          </a:p>
          <a:p>
            <a:pPr lvl="1"/>
            <a:r>
              <a:rPr lang="en-US" dirty="0" smtClean="0"/>
              <a:t>Early warning system for safety concerns</a:t>
            </a:r>
          </a:p>
          <a:p>
            <a:pPr lvl="1"/>
            <a:r>
              <a:rPr lang="en-US" dirty="0" smtClean="0"/>
              <a:t>HCP to report significant adverse events</a:t>
            </a:r>
          </a:p>
          <a:p>
            <a:pPr marL="0" indent="0">
              <a:buNone/>
            </a:pPr>
            <a:endParaRPr lang="en-US" dirty="0"/>
          </a:p>
        </p:txBody>
      </p:sp>
    </p:spTree>
    <p:extLst>
      <p:ext uri="{BB962C8B-B14F-4D97-AF65-F5344CB8AC3E}">
        <p14:creationId xmlns:p14="http://schemas.microsoft.com/office/powerpoint/2010/main" val="1816046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 confidence	</a:t>
            </a:r>
            <a:endParaRPr lang="en-US" dirty="0"/>
          </a:p>
        </p:txBody>
      </p:sp>
      <p:sp>
        <p:nvSpPr>
          <p:cNvPr id="3" name="Content Placeholder 2"/>
          <p:cNvSpPr>
            <a:spLocks noGrp="1"/>
          </p:cNvSpPr>
          <p:nvPr>
            <p:ph idx="1"/>
          </p:nvPr>
        </p:nvSpPr>
        <p:spPr/>
        <p:txBody>
          <a:bodyPr/>
          <a:lstStyle/>
          <a:p>
            <a:r>
              <a:rPr lang="en-US" dirty="0" smtClean="0"/>
              <a:t>No steps were skipped in development and evaluation of the mRNA COVID-19 vaccine</a:t>
            </a:r>
          </a:p>
          <a:p>
            <a:r>
              <a:rPr lang="en-US" dirty="0" smtClean="0"/>
              <a:t>mRNA has been studied for over a decade for use as a vaccine and was a candidate vaccine for SARS-CoV-1 and MERS</a:t>
            </a:r>
          </a:p>
          <a:p>
            <a:r>
              <a:rPr lang="en-US" dirty="0" smtClean="0"/>
              <a:t>Can be produced in large quantity in vitro</a:t>
            </a:r>
            <a:endParaRPr lang="en-US" dirty="0"/>
          </a:p>
        </p:txBody>
      </p:sp>
    </p:spTree>
    <p:extLst>
      <p:ext uri="{BB962C8B-B14F-4D97-AF65-F5344CB8AC3E}">
        <p14:creationId xmlns:p14="http://schemas.microsoft.com/office/powerpoint/2010/main" val="1345461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line</a:t>
            </a:r>
            <a:endParaRPr lang="en-US" dirty="0"/>
          </a:p>
        </p:txBody>
      </p:sp>
      <p:sp>
        <p:nvSpPr>
          <p:cNvPr id="3" name="Content Placeholder 2"/>
          <p:cNvSpPr>
            <a:spLocks noGrp="1"/>
          </p:cNvSpPr>
          <p:nvPr>
            <p:ph idx="1"/>
          </p:nvPr>
        </p:nvSpPr>
        <p:spPr/>
        <p:txBody>
          <a:bodyPr/>
          <a:lstStyle/>
          <a:p>
            <a:r>
              <a:rPr lang="en-US" sz="2400" dirty="0" smtClean="0"/>
              <a:t>It is RECOMMENDED that women </a:t>
            </a:r>
            <a:r>
              <a:rPr lang="en-US" sz="2400" dirty="0" smtClean="0"/>
              <a:t>who are considering pregnancy, pregnant or lactating </a:t>
            </a:r>
            <a:r>
              <a:rPr lang="en-US" sz="2400" dirty="0" smtClean="0"/>
              <a:t>should get the COVID-19 vaccine.</a:t>
            </a:r>
          </a:p>
          <a:p>
            <a:r>
              <a:rPr lang="en-US" sz="2400" dirty="0" smtClean="0"/>
              <a:t>Resources: </a:t>
            </a:r>
            <a:r>
              <a:rPr lang="en-US" sz="2400" dirty="0" smtClean="0"/>
              <a:t>(SMFM, ACOG, </a:t>
            </a:r>
            <a:r>
              <a:rPr lang="en-US" sz="2400" dirty="0" smtClean="0"/>
              <a:t>ASRM, CDC</a:t>
            </a:r>
            <a:r>
              <a:rPr lang="en-US" sz="2400" dirty="0" smtClean="0"/>
              <a:t>, ACIP</a:t>
            </a:r>
            <a:r>
              <a:rPr lang="en-US" sz="2400" dirty="0" smtClean="0"/>
              <a:t>)</a:t>
            </a:r>
            <a:endParaRPr lang="en-US" sz="2400" dirty="0" smtClean="0"/>
          </a:p>
        </p:txBody>
      </p:sp>
    </p:spTree>
    <p:extLst>
      <p:ext uri="{BB962C8B-B14F-4D97-AF65-F5344CB8AC3E}">
        <p14:creationId xmlns:p14="http://schemas.microsoft.com/office/powerpoint/2010/main" val="166109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p>
        </p:txBody>
      </p:sp>
      <p:sp>
        <p:nvSpPr>
          <p:cNvPr id="3" name="Content Placeholder 2"/>
          <p:cNvSpPr>
            <a:spLocks noGrp="1"/>
          </p:cNvSpPr>
          <p:nvPr>
            <p:ph idx="1"/>
          </p:nvPr>
        </p:nvSpPr>
        <p:spPr/>
        <p:txBody>
          <a:bodyPr/>
          <a:lstStyle/>
          <a:p>
            <a:r>
              <a:rPr lang="en-US" dirty="0" smtClean="0"/>
              <a:t>QUESTIONS?</a:t>
            </a:r>
            <a:endParaRPr lang="en-US" dirty="0"/>
          </a:p>
        </p:txBody>
      </p:sp>
    </p:spTree>
    <p:extLst>
      <p:ext uri="{BB962C8B-B14F-4D97-AF65-F5344CB8AC3E}">
        <p14:creationId xmlns:p14="http://schemas.microsoft.com/office/powerpoint/2010/main" val="2965252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Moderna</a:t>
            </a:r>
            <a:r>
              <a:rPr lang="en-US" dirty="0" smtClean="0"/>
              <a:t>	</a:t>
            </a:r>
            <a:endParaRPr lang="en-US" dirty="0"/>
          </a:p>
        </p:txBody>
      </p:sp>
      <p:sp>
        <p:nvSpPr>
          <p:cNvPr id="3" name="Content Placeholder 2"/>
          <p:cNvSpPr>
            <a:spLocks noGrp="1"/>
          </p:cNvSpPr>
          <p:nvPr>
            <p:ph idx="1"/>
          </p:nvPr>
        </p:nvSpPr>
        <p:spPr/>
        <p:txBody>
          <a:bodyPr/>
          <a:lstStyle/>
          <a:p>
            <a:r>
              <a:rPr lang="en-US" dirty="0" smtClean="0"/>
              <a:t>Dec 2020: </a:t>
            </a:r>
            <a:r>
              <a:rPr lang="en-US" dirty="0"/>
              <a:t>FDA EUA </a:t>
            </a:r>
            <a:endParaRPr lang="en-US" dirty="0" smtClean="0"/>
          </a:p>
          <a:p>
            <a:r>
              <a:rPr lang="en-US" dirty="0" smtClean="0"/>
              <a:t>RCT in </a:t>
            </a:r>
            <a:r>
              <a:rPr lang="en-US" dirty="0" smtClean="0"/>
              <a:t>&gt;30,000 </a:t>
            </a:r>
            <a:r>
              <a:rPr lang="en-US" dirty="0" smtClean="0"/>
              <a:t>participants</a:t>
            </a:r>
          </a:p>
          <a:p>
            <a:pPr lvl="1"/>
            <a:r>
              <a:rPr lang="en-US" dirty="0" smtClean="0"/>
              <a:t>18yo </a:t>
            </a:r>
            <a:r>
              <a:rPr lang="en-US" dirty="0"/>
              <a:t>and </a:t>
            </a:r>
            <a:r>
              <a:rPr lang="en-US" dirty="0" smtClean="0"/>
              <a:t>older</a:t>
            </a:r>
          </a:p>
          <a:p>
            <a:r>
              <a:rPr lang="en-US" dirty="0" smtClean="0"/>
              <a:t>People </a:t>
            </a:r>
            <a:r>
              <a:rPr lang="en-US" dirty="0"/>
              <a:t>with stable chronic conditions WERE included (HIV, hepatitis, diabetes, cHTN)</a:t>
            </a:r>
          </a:p>
          <a:p>
            <a:endParaRPr lang="en-US" dirty="0"/>
          </a:p>
          <a:p>
            <a:endParaRPr lang="en-US" dirty="0"/>
          </a:p>
          <a:p>
            <a:pPr marL="0" indent="0">
              <a:buNone/>
            </a:pPr>
            <a:r>
              <a:rPr lang="en-US" sz="900" dirty="0" smtClean="0"/>
              <a:t>Baden et.al. </a:t>
            </a:r>
            <a:r>
              <a:rPr lang="en-US" sz="900" dirty="0"/>
              <a:t>Efficacy and Safety of the mRNA-1273 SARS-CoV-2 Vaccine</a:t>
            </a:r>
          </a:p>
          <a:p>
            <a:pPr marL="0" indent="0">
              <a:buNone/>
            </a:pPr>
            <a:endParaRPr lang="en-US" sz="900" dirty="0"/>
          </a:p>
        </p:txBody>
      </p:sp>
    </p:spTree>
    <p:extLst>
      <p:ext uri="{BB962C8B-B14F-4D97-AF65-F5344CB8AC3E}">
        <p14:creationId xmlns:p14="http://schemas.microsoft.com/office/powerpoint/2010/main" val="19689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Johnson and Johnson</a:t>
            </a:r>
            <a:endParaRPr lang="en-US" dirty="0"/>
          </a:p>
        </p:txBody>
      </p:sp>
      <p:sp>
        <p:nvSpPr>
          <p:cNvPr id="3" name="Content Placeholder 2"/>
          <p:cNvSpPr>
            <a:spLocks noGrp="1"/>
          </p:cNvSpPr>
          <p:nvPr>
            <p:ph idx="1"/>
          </p:nvPr>
        </p:nvSpPr>
        <p:spPr/>
        <p:txBody>
          <a:bodyPr/>
          <a:lstStyle/>
          <a:p>
            <a:r>
              <a:rPr lang="en-US" dirty="0" smtClean="0"/>
              <a:t>Feb 2020: FDA EUA</a:t>
            </a:r>
          </a:p>
          <a:p>
            <a:r>
              <a:rPr lang="en-US" dirty="0" smtClean="0"/>
              <a:t>One dose vaccine</a:t>
            </a:r>
          </a:p>
          <a:p>
            <a:r>
              <a:rPr lang="en-US" dirty="0" smtClean="0"/>
              <a:t>Viral vector </a:t>
            </a:r>
          </a:p>
          <a:p>
            <a:r>
              <a:rPr lang="en-US" dirty="0"/>
              <a:t>R</a:t>
            </a:r>
            <a:r>
              <a:rPr lang="en-US" dirty="0" smtClean="0"/>
              <a:t>are </a:t>
            </a:r>
            <a:r>
              <a:rPr lang="en-US" dirty="0"/>
              <a:t>adverse event called thrombosis with thrombocytopenia syndrome (TTS). </a:t>
            </a:r>
            <a:endParaRPr lang="en-US" dirty="0" smtClean="0"/>
          </a:p>
          <a:p>
            <a:pPr lvl="1"/>
            <a:r>
              <a:rPr lang="en-US" dirty="0" smtClean="0"/>
              <a:t>2 per million doses</a:t>
            </a:r>
            <a:endParaRPr lang="en-US" dirty="0"/>
          </a:p>
          <a:p>
            <a:r>
              <a:rPr lang="en-US" dirty="0" smtClean="0"/>
              <a:t>J&amp;J/Janssen </a:t>
            </a:r>
            <a:r>
              <a:rPr lang="en-US" dirty="0"/>
              <a:t>COVID-19 </a:t>
            </a:r>
            <a:r>
              <a:rPr lang="en-US" dirty="0" smtClean="0"/>
              <a:t>vaccine’s </a:t>
            </a:r>
            <a:r>
              <a:rPr lang="en-US" dirty="0"/>
              <a:t>known and potential benefits outweigh its known and potential risks</a:t>
            </a:r>
            <a:r>
              <a:rPr lang="en-US" dirty="0" smtClean="0"/>
              <a:t>.</a:t>
            </a:r>
            <a:endParaRPr lang="en-US" dirty="0"/>
          </a:p>
        </p:txBody>
      </p:sp>
    </p:spTree>
    <p:extLst>
      <p:ext uri="{BB962C8B-B14F-4D97-AF65-F5344CB8AC3E}">
        <p14:creationId xmlns:p14="http://schemas.microsoft.com/office/powerpoint/2010/main" val="764333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Administration	</a:t>
            </a:r>
            <a:endParaRPr lang="en-US" dirty="0"/>
          </a:p>
        </p:txBody>
      </p:sp>
      <p:sp>
        <p:nvSpPr>
          <p:cNvPr id="3" name="Content Placeholder 2"/>
          <p:cNvSpPr>
            <a:spLocks noGrp="1"/>
          </p:cNvSpPr>
          <p:nvPr>
            <p:ph idx="1"/>
          </p:nvPr>
        </p:nvSpPr>
        <p:spPr/>
        <p:txBody>
          <a:bodyPr/>
          <a:lstStyle/>
          <a:p>
            <a:r>
              <a:rPr lang="en-US" dirty="0" smtClean="0"/>
              <a:t>Pfizer and Moderna: 2-dose </a:t>
            </a:r>
            <a:r>
              <a:rPr lang="en-US" dirty="0" smtClean="0"/>
              <a:t>series, IM, 3-4 weeks </a:t>
            </a:r>
            <a:r>
              <a:rPr lang="en-US" dirty="0" smtClean="0"/>
              <a:t>apart</a:t>
            </a:r>
          </a:p>
          <a:p>
            <a:r>
              <a:rPr lang="en-US" dirty="0" smtClean="0"/>
              <a:t>J&amp;J: 1-dose</a:t>
            </a:r>
            <a:endParaRPr lang="en-US" dirty="0" smtClean="0"/>
          </a:p>
          <a:p>
            <a:r>
              <a:rPr lang="en-US" dirty="0" smtClean="0"/>
              <a:t>Can </a:t>
            </a:r>
            <a:r>
              <a:rPr lang="en-US" dirty="0" smtClean="0"/>
              <a:t>be given to those with hx of SARS-CoV-2 </a:t>
            </a:r>
            <a:r>
              <a:rPr lang="en-US" dirty="0" smtClean="0"/>
              <a:t>illness</a:t>
            </a:r>
          </a:p>
          <a:p>
            <a:r>
              <a:rPr lang="en-US" dirty="0" smtClean="0"/>
              <a:t>May be given at the same time as other vaccines</a:t>
            </a:r>
            <a:endParaRPr lang="en-US" dirty="0" smtClean="0"/>
          </a:p>
          <a:p>
            <a:endParaRPr lang="en-US" sz="2400" dirty="0" smtClean="0"/>
          </a:p>
          <a:p>
            <a:pPr marL="0" indent="0">
              <a:buNone/>
            </a:pPr>
            <a:endParaRPr lang="en-US" sz="1400" dirty="0" smtClean="0"/>
          </a:p>
          <a:p>
            <a:pPr marL="0" indent="0">
              <a:buNone/>
            </a:pPr>
            <a:endParaRPr lang="en-US" sz="1400" dirty="0" smtClean="0"/>
          </a:p>
          <a:p>
            <a:pPr marL="0" indent="0">
              <a:buNone/>
            </a:pPr>
            <a:r>
              <a:rPr lang="en-US" sz="900" dirty="0" smtClean="0"/>
              <a:t>Polack </a:t>
            </a:r>
            <a:r>
              <a:rPr lang="en-US" sz="900" dirty="0"/>
              <a:t>et.al. Safety and Efficacy of the BNT162b2 mRNA Covid-19 Vaccine. NEJM: Dec 11, </a:t>
            </a:r>
            <a:r>
              <a:rPr lang="en-US" sz="900" dirty="0" smtClean="0"/>
              <a:t>2020</a:t>
            </a:r>
          </a:p>
          <a:p>
            <a:pPr marL="0" indent="0">
              <a:buNone/>
            </a:pPr>
            <a:r>
              <a:rPr lang="en-US" sz="900" dirty="0"/>
              <a:t>Baden et.al. Efficacy and Safety of the mRNA-1273 SARS-CoV-2 </a:t>
            </a:r>
            <a:r>
              <a:rPr lang="en-US" sz="900" dirty="0" smtClean="0"/>
              <a:t>Vaccine</a:t>
            </a:r>
          </a:p>
          <a:p>
            <a:pPr marL="0" indent="0">
              <a:buNone/>
            </a:pPr>
            <a:r>
              <a:rPr lang="en-US" sz="900" dirty="0" smtClean="0"/>
              <a:t>Oliver et.al. The Advisory Committee on Immunization Practices’ Interim Recommendation for Use of Pfizer-BioNTech COVID-19 Vaccine. MMWR: Dec 13, 2020</a:t>
            </a:r>
          </a:p>
          <a:p>
            <a:pPr marL="0" indent="0">
              <a:buNone/>
            </a:pPr>
            <a:r>
              <a:rPr lang="en-US" sz="900" dirty="0" smtClean="0"/>
              <a:t>Oliver et.al. </a:t>
            </a:r>
            <a:r>
              <a:rPr lang="en-US" sz="900" dirty="0"/>
              <a:t>The Advisory Committee on Immunization Practices’ Interim Recommendation for Use of Moderna COVID-19 Vaccine — United States, December 2020</a:t>
            </a:r>
          </a:p>
          <a:p>
            <a:pPr marL="0" indent="0">
              <a:buNone/>
            </a:pPr>
            <a:endParaRPr lang="en-US" sz="900" dirty="0"/>
          </a:p>
        </p:txBody>
      </p:sp>
    </p:spTree>
    <p:extLst>
      <p:ext uri="{BB962C8B-B14F-4D97-AF65-F5344CB8AC3E}">
        <p14:creationId xmlns:p14="http://schemas.microsoft.com/office/powerpoint/2010/main" val="2119184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50864"/>
          </a:xfrm>
          <a:prstGeom prst="rect">
            <a:avLst/>
          </a:prstGeom>
        </p:spPr>
      </p:pic>
      <p:sp>
        <p:nvSpPr>
          <p:cNvPr id="3" name="Text Placeholder 2"/>
          <p:cNvSpPr>
            <a:spLocks noGrp="1"/>
          </p:cNvSpPr>
          <p:nvPr>
            <p:ph type="body" idx="1"/>
          </p:nvPr>
        </p:nvSpPr>
        <p:spPr>
          <a:xfrm>
            <a:off x="722313" y="1828800"/>
            <a:ext cx="7772400" cy="1500187"/>
          </a:xfrm>
        </p:spPr>
        <p:txBody>
          <a:bodyPr/>
          <a:lstStyle/>
          <a:p>
            <a:pPr algn="ctr"/>
            <a:r>
              <a:rPr lang="en-US" sz="4000" dirty="0" smtClean="0"/>
              <a:t>Pregnancy and COVID-19 Illness</a:t>
            </a:r>
            <a:endParaRPr lang="en-US" sz="4000" dirty="0"/>
          </a:p>
        </p:txBody>
      </p:sp>
    </p:spTree>
    <p:extLst>
      <p:ext uri="{BB962C8B-B14F-4D97-AF65-F5344CB8AC3E}">
        <p14:creationId xmlns:p14="http://schemas.microsoft.com/office/powerpoint/2010/main" val="796836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Pregnancy and COVID </a:t>
            </a:r>
            <a:r>
              <a:rPr lang="en-US" dirty="0" smtClean="0"/>
              <a:t>Illness</a:t>
            </a:r>
            <a:endParaRPr lang="en-US" dirty="0"/>
          </a:p>
        </p:txBody>
      </p:sp>
      <p:sp>
        <p:nvSpPr>
          <p:cNvPr id="3" name="Content Placeholder 2"/>
          <p:cNvSpPr>
            <a:spLocks noGrp="1"/>
          </p:cNvSpPr>
          <p:nvPr>
            <p:ph idx="1"/>
          </p:nvPr>
        </p:nvSpPr>
        <p:spPr>
          <a:xfrm>
            <a:off x="266700" y="1143000"/>
            <a:ext cx="8610600" cy="5257800"/>
          </a:xfrm>
        </p:spPr>
        <p:txBody>
          <a:bodyPr/>
          <a:lstStyle/>
          <a:p>
            <a:r>
              <a:rPr lang="en-US" dirty="0" smtClean="0"/>
              <a:t>COVID-19 </a:t>
            </a:r>
            <a:r>
              <a:rPr lang="en-US" b="1" dirty="0" smtClean="0"/>
              <a:t>illness</a:t>
            </a:r>
            <a:r>
              <a:rPr lang="en-US" dirty="0" smtClean="0"/>
              <a:t> and pregnancy</a:t>
            </a:r>
            <a:endParaRPr lang="en-US" dirty="0" smtClean="0"/>
          </a:p>
          <a:p>
            <a:pPr lvl="1"/>
            <a:r>
              <a:rPr lang="en-US" dirty="0" smtClean="0"/>
              <a:t>ICU admission </a:t>
            </a:r>
            <a:r>
              <a:rPr lang="en-US" dirty="0" smtClean="0"/>
              <a:t>(5-fold </a:t>
            </a:r>
            <a:r>
              <a:rPr lang="en-US" dirty="0" smtClean="0"/>
              <a:t>increase)</a:t>
            </a:r>
          </a:p>
          <a:p>
            <a:pPr lvl="1"/>
            <a:r>
              <a:rPr lang="en-US" dirty="0" smtClean="0"/>
              <a:t>Preeclampsia/HELLP (75% </a:t>
            </a:r>
            <a:r>
              <a:rPr lang="en-US" dirty="0" smtClean="0"/>
              <a:t>increase)</a:t>
            </a:r>
          </a:p>
          <a:p>
            <a:pPr lvl="1"/>
            <a:r>
              <a:rPr lang="en-US" dirty="0" smtClean="0"/>
              <a:t>Death </a:t>
            </a:r>
            <a:r>
              <a:rPr lang="en-US" dirty="0" smtClean="0"/>
              <a:t>(</a:t>
            </a:r>
            <a:r>
              <a:rPr lang="en-US" dirty="0" smtClean="0"/>
              <a:t>22</a:t>
            </a:r>
            <a:r>
              <a:rPr lang="en-US" dirty="0" smtClean="0"/>
              <a:t>-fold </a:t>
            </a:r>
            <a:r>
              <a:rPr lang="en-US" dirty="0" smtClean="0"/>
              <a:t>increase</a:t>
            </a:r>
            <a:r>
              <a:rPr lang="en-US" dirty="0" smtClean="0"/>
              <a:t>)</a:t>
            </a:r>
          </a:p>
          <a:p>
            <a:pPr lvl="1"/>
            <a:r>
              <a:rPr lang="en-US" dirty="0" smtClean="0"/>
              <a:t>Fetal Distress (70% increase)</a:t>
            </a:r>
          </a:p>
          <a:p>
            <a:pPr lvl="1"/>
            <a:r>
              <a:rPr lang="en-US" dirty="0" smtClean="0"/>
              <a:t>Preterm birth (60% increase)</a:t>
            </a:r>
          </a:p>
          <a:p>
            <a:pPr lvl="1"/>
            <a:r>
              <a:rPr lang="en-US" dirty="0" smtClean="0"/>
              <a:t>Severe neonatal morbidity (2.6-fold increase)</a:t>
            </a:r>
            <a:endParaRPr lang="en-US" dirty="0" smtClean="0"/>
          </a:p>
          <a:p>
            <a:pPr lvl="1"/>
            <a:endParaRPr lang="en-US" sz="1200" dirty="0" smtClean="0"/>
          </a:p>
          <a:p>
            <a:pPr marL="0" indent="0">
              <a:buNone/>
            </a:pPr>
            <a:endParaRPr lang="en-US" sz="900" dirty="0" smtClean="0"/>
          </a:p>
          <a:p>
            <a:pPr marL="0" indent="0">
              <a:buNone/>
            </a:pPr>
            <a:endParaRPr lang="en-US" sz="900" dirty="0" smtClean="0">
              <a:latin typeface="Arial" charset="0"/>
              <a:ea typeface="Arial" charset="0"/>
              <a:cs typeface="Arial" charset="0"/>
            </a:endParaRPr>
          </a:p>
          <a:p>
            <a:pPr marL="0" indent="0">
              <a:buNone/>
            </a:pPr>
            <a:endParaRPr lang="en-US" sz="900" dirty="0">
              <a:latin typeface="Arial" charset="0"/>
              <a:ea typeface="Arial" charset="0"/>
              <a:cs typeface="Arial" charset="0"/>
            </a:endParaRPr>
          </a:p>
          <a:p>
            <a:r>
              <a:rPr lang="en-US" sz="900" dirty="0" smtClean="0">
                <a:latin typeface="Arial" charset="0"/>
                <a:ea typeface="Arial" charset="0"/>
                <a:cs typeface="Arial" charset="0"/>
              </a:rPr>
              <a:t>Villar, et.al. </a:t>
            </a:r>
            <a:r>
              <a:rPr lang="en-US" sz="900" dirty="0">
                <a:latin typeface="Arial" charset="0"/>
                <a:ea typeface="Arial" charset="0"/>
                <a:cs typeface="Arial" charset="0"/>
              </a:rPr>
              <a:t>Maternal and Neonatal Morbidity and Mortality Among Pregnant Women With and Without COVID-19 </a:t>
            </a:r>
            <a:r>
              <a:rPr lang="en-US" sz="900" dirty="0" smtClean="0">
                <a:latin typeface="Arial" charset="0"/>
                <a:ea typeface="Arial" charset="0"/>
                <a:cs typeface="Arial" charset="0"/>
              </a:rPr>
              <a:t>Infection. The </a:t>
            </a:r>
            <a:r>
              <a:rPr lang="en-US" sz="900" dirty="0">
                <a:latin typeface="Arial" charset="0"/>
                <a:ea typeface="Arial" charset="0"/>
                <a:cs typeface="Arial" charset="0"/>
              </a:rPr>
              <a:t>INTERCOVID Multinational Cohort </a:t>
            </a:r>
            <a:r>
              <a:rPr lang="en-US" sz="900" dirty="0" smtClean="0">
                <a:latin typeface="Arial" charset="0"/>
                <a:ea typeface="Arial" charset="0"/>
                <a:cs typeface="Arial" charset="0"/>
              </a:rPr>
              <a:t>Study. JAMA Ped. 2</a:t>
            </a:r>
            <a:r>
              <a:rPr lang="mr-IN" sz="900" dirty="0" smtClean="0">
                <a:latin typeface="Arial" charset="0"/>
                <a:ea typeface="Arial" charset="0"/>
                <a:cs typeface="Arial" charset="0"/>
              </a:rPr>
              <a:t>021;175(8</a:t>
            </a:r>
            <a:r>
              <a:rPr lang="mr-IN" sz="900" dirty="0">
                <a:latin typeface="Arial" charset="0"/>
                <a:ea typeface="Arial" charset="0"/>
                <a:cs typeface="Arial" charset="0"/>
              </a:rPr>
              <a:t>):</a:t>
            </a:r>
            <a:r>
              <a:rPr lang="mr-IN" sz="900" dirty="0" smtClean="0">
                <a:latin typeface="Arial" charset="0"/>
                <a:ea typeface="Arial" charset="0"/>
                <a:cs typeface="Arial" charset="0"/>
              </a:rPr>
              <a:t>817-826</a:t>
            </a:r>
            <a:endParaRPr lang="en-US" sz="900" dirty="0">
              <a:latin typeface="Arial" charset="0"/>
              <a:ea typeface="Arial" charset="0"/>
              <a:cs typeface="Arial" charset="0"/>
            </a:endParaRPr>
          </a:p>
          <a:p>
            <a:r>
              <a:rPr lang="en-US" sz="900" dirty="0" smtClean="0"/>
              <a:t>Badr </a:t>
            </a:r>
            <a:r>
              <a:rPr lang="en-US" sz="900" dirty="0" smtClean="0"/>
              <a:t>et.al. Are </a:t>
            </a:r>
            <a:r>
              <a:rPr lang="en-US" sz="900" dirty="0"/>
              <a:t>clinical outcomes worse for pregnant women </a:t>
            </a:r>
            <a:r>
              <a:rPr lang="en-US" sz="900" dirty="0" smtClean="0"/>
              <a:t>at ≥</a:t>
            </a:r>
            <a:r>
              <a:rPr lang="en-US" sz="900" dirty="0"/>
              <a:t>20 weeks' gestation infected with coronavirus disease 2019? A multicenter case-control study with propensity score </a:t>
            </a:r>
            <a:r>
              <a:rPr lang="en-US" sz="900" dirty="0" smtClean="0"/>
              <a:t>matching. Am </a:t>
            </a:r>
            <a:r>
              <a:rPr lang="en-US" sz="900" dirty="0"/>
              <a:t>J Obstet Gynecol. 2020;223(5):764. </a:t>
            </a:r>
            <a:endParaRPr lang="en-US" sz="900" dirty="0"/>
          </a:p>
          <a:p>
            <a:r>
              <a:rPr lang="en-US" sz="900" dirty="0" smtClean="0"/>
              <a:t>Zambrano </a:t>
            </a:r>
            <a:r>
              <a:rPr lang="en-US" sz="900" dirty="0" smtClean="0"/>
              <a:t>et.al. Update</a:t>
            </a:r>
            <a:r>
              <a:rPr lang="en-US" sz="900" dirty="0"/>
              <a:t>: Characteristics of Symptomatic Women of Reproductive Age with Laboratory-Confirmed SARS-CoV-2 Infection by Pregnancy Status - United States, January 22-October 3, 2020. </a:t>
            </a:r>
            <a:r>
              <a:rPr lang="en-US" sz="900" dirty="0" smtClean="0"/>
              <a:t>MMWR </a:t>
            </a:r>
            <a:r>
              <a:rPr lang="en-US" sz="900" dirty="0"/>
              <a:t>Morb Mortal Wkly Rep. 2020;69(44):1641. Epub 2020 Nov 6. </a:t>
            </a:r>
            <a:endParaRPr lang="en-US" sz="900" dirty="0" smtClean="0"/>
          </a:p>
          <a:p>
            <a:pPr lvl="1"/>
            <a:endParaRPr lang="en-US" dirty="0"/>
          </a:p>
        </p:txBody>
      </p:sp>
    </p:spTree>
    <p:extLst>
      <p:ext uri="{BB962C8B-B14F-4D97-AF65-F5344CB8AC3E}">
        <p14:creationId xmlns:p14="http://schemas.microsoft.com/office/powerpoint/2010/main" val="2885987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Pregnancy and COVID Illness</a:t>
            </a:r>
            <a:endParaRPr lang="en-US" dirty="0"/>
          </a:p>
        </p:txBody>
      </p:sp>
      <p:sp>
        <p:nvSpPr>
          <p:cNvPr id="3" name="Content Placeholder 2"/>
          <p:cNvSpPr>
            <a:spLocks noGrp="1"/>
          </p:cNvSpPr>
          <p:nvPr>
            <p:ph idx="1"/>
          </p:nvPr>
        </p:nvSpPr>
        <p:spPr/>
        <p:txBody>
          <a:bodyPr/>
          <a:lstStyle/>
          <a:p>
            <a:r>
              <a:rPr lang="en-US" dirty="0"/>
              <a:t>Other critical risks:</a:t>
            </a:r>
          </a:p>
          <a:p>
            <a:pPr lvl="1"/>
            <a:r>
              <a:rPr lang="en-US" dirty="0"/>
              <a:t>Pneumonia, ARDS</a:t>
            </a:r>
          </a:p>
          <a:p>
            <a:pPr lvl="1"/>
            <a:r>
              <a:rPr lang="en-US" dirty="0"/>
              <a:t>Arrhythmias</a:t>
            </a:r>
          </a:p>
          <a:p>
            <a:pPr lvl="1"/>
            <a:r>
              <a:rPr lang="en-US" dirty="0"/>
              <a:t>VTE</a:t>
            </a:r>
          </a:p>
          <a:p>
            <a:pPr lvl="1"/>
            <a:r>
              <a:rPr lang="en-US" dirty="0"/>
              <a:t>Secondary infections</a:t>
            </a:r>
          </a:p>
          <a:p>
            <a:pPr lvl="1"/>
            <a:r>
              <a:rPr lang="en-US" dirty="0"/>
              <a:t>Acute kidney failure</a:t>
            </a:r>
          </a:p>
          <a:p>
            <a:pPr lvl="1"/>
            <a:r>
              <a:rPr lang="en-US" dirty="0"/>
              <a:t>Neurologic disorders – Headache, strokes, seizures</a:t>
            </a:r>
          </a:p>
          <a:p>
            <a:pPr lvl="1"/>
            <a:r>
              <a:rPr lang="en-US" dirty="0"/>
              <a:t>Gastrointestinal and liver </a:t>
            </a:r>
            <a:r>
              <a:rPr lang="en-US" dirty="0" smtClean="0"/>
              <a:t>disorders</a:t>
            </a:r>
          </a:p>
          <a:p>
            <a:endParaRPr lang="en-US" sz="900" dirty="0" smtClean="0">
              <a:latin typeface="Arial" charset="0"/>
              <a:ea typeface="Arial" charset="0"/>
              <a:cs typeface="Arial" charset="0"/>
            </a:endParaRPr>
          </a:p>
          <a:p>
            <a:endParaRPr lang="en-US" sz="900" dirty="0">
              <a:latin typeface="Arial" charset="0"/>
              <a:ea typeface="Arial" charset="0"/>
              <a:cs typeface="Arial" charset="0"/>
            </a:endParaRPr>
          </a:p>
          <a:p>
            <a:r>
              <a:rPr lang="en-US" sz="900" dirty="0" smtClean="0">
                <a:latin typeface="Arial" charset="0"/>
                <a:ea typeface="Arial" charset="0"/>
                <a:cs typeface="Arial" charset="0"/>
              </a:rPr>
              <a:t>Villar</a:t>
            </a:r>
            <a:r>
              <a:rPr lang="en-US" sz="900" dirty="0">
                <a:latin typeface="Arial" charset="0"/>
                <a:ea typeface="Arial" charset="0"/>
                <a:cs typeface="Arial" charset="0"/>
              </a:rPr>
              <a:t>, et.al. Maternal and Neonatal Morbidity and Mortality Among Pregnant Women With and Without COVID-19 InfectionThe INTERCOVID Multinational Cohort Study. JAMA Ped. 2</a:t>
            </a:r>
            <a:r>
              <a:rPr lang="mr-IN" sz="900" dirty="0">
                <a:latin typeface="Arial" charset="0"/>
                <a:ea typeface="Arial" charset="0"/>
                <a:cs typeface="Arial" charset="0"/>
              </a:rPr>
              <a:t>021;175(8):</a:t>
            </a:r>
            <a:r>
              <a:rPr lang="mr-IN" sz="900" dirty="0" smtClean="0">
                <a:latin typeface="Arial" charset="0"/>
                <a:ea typeface="Arial" charset="0"/>
                <a:cs typeface="Arial" charset="0"/>
              </a:rPr>
              <a:t>817-826</a:t>
            </a:r>
            <a:endParaRPr lang="en-US" sz="900" dirty="0" smtClean="0">
              <a:latin typeface="Arial" charset="0"/>
              <a:ea typeface="Arial" charset="0"/>
              <a:cs typeface="Arial" charset="0"/>
            </a:endParaRPr>
          </a:p>
          <a:p>
            <a:r>
              <a:rPr lang="en-US" sz="900" dirty="0" smtClean="0"/>
              <a:t>Badr </a:t>
            </a:r>
            <a:r>
              <a:rPr lang="en-US" sz="900" dirty="0"/>
              <a:t>et.al. Are clinical outcomes worse for pregnant women at ≥20 weeks' gestation infected with coronavirus disease 2019? A multicenter case-control study with propensity score matching. Am J Obstet Gynecol. 2020;223(5):764. </a:t>
            </a:r>
            <a:endParaRPr lang="en-US" sz="900" dirty="0" smtClean="0"/>
          </a:p>
          <a:p>
            <a:r>
              <a:rPr lang="en-US" sz="900" dirty="0" smtClean="0"/>
              <a:t>Zambrano </a:t>
            </a:r>
            <a:r>
              <a:rPr lang="en-US" sz="900" dirty="0"/>
              <a:t>et.al. Update: Characteristics of Symptomatic Women of Reproductive Age with Laboratory-Confirmed SARS-CoV-2 Infection by Pregnancy Status - United States, January 22-October 3, 2020. MMWR Morb Mortal Wkly Rep. 2020;69(44):1641. Epub 2020 Nov 6. </a:t>
            </a:r>
          </a:p>
        </p:txBody>
      </p:sp>
    </p:spTree>
    <p:extLst>
      <p:ext uri="{BB962C8B-B14F-4D97-AF65-F5344CB8AC3E}">
        <p14:creationId xmlns:p14="http://schemas.microsoft.com/office/powerpoint/2010/main" val="9757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5609" t="-4445" b="1"/>
          <a:stretch/>
        </p:blipFill>
        <p:spPr>
          <a:xfrm>
            <a:off x="2286000" y="-304800"/>
            <a:ext cx="4409209" cy="7162800"/>
          </a:xfrm>
          <a:prstGeom prst="rect">
            <a:avLst/>
          </a:prstGeom>
        </p:spPr>
      </p:pic>
      <p:sp>
        <p:nvSpPr>
          <p:cNvPr id="3" name="Text Placeholder 2"/>
          <p:cNvSpPr>
            <a:spLocks noGrp="1"/>
          </p:cNvSpPr>
          <p:nvPr>
            <p:ph type="body" idx="1"/>
          </p:nvPr>
        </p:nvSpPr>
        <p:spPr>
          <a:xfrm>
            <a:off x="0" y="4495800"/>
            <a:ext cx="9144000" cy="1500187"/>
          </a:xfrm>
          <a:solidFill>
            <a:srgbClr val="002060"/>
          </a:solidFill>
        </p:spPr>
        <p:txBody>
          <a:bodyPr anchor="ctr"/>
          <a:lstStyle/>
          <a:p>
            <a:pPr algn="ctr"/>
            <a:r>
              <a:rPr lang="en-US" sz="4400" dirty="0" smtClean="0">
                <a:solidFill>
                  <a:schemeClr val="accent3">
                    <a:lumMod val="75000"/>
                  </a:schemeClr>
                </a:solidFill>
              </a:rPr>
              <a:t>COVID-19 Vaccine Efficacy</a:t>
            </a:r>
            <a:endParaRPr lang="en-US" sz="4400" dirty="0">
              <a:solidFill>
                <a:schemeClr val="accent3">
                  <a:lumMod val="75000"/>
                </a:schemeClr>
              </a:solidFill>
            </a:endParaRPr>
          </a:p>
        </p:txBody>
      </p:sp>
    </p:spTree>
    <p:extLst>
      <p:ext uri="{BB962C8B-B14F-4D97-AF65-F5344CB8AC3E}">
        <p14:creationId xmlns:p14="http://schemas.microsoft.com/office/powerpoint/2010/main" val="875879"/>
      </p:ext>
    </p:extLst>
  </p:cSld>
  <p:clrMapOvr>
    <a:masterClrMapping/>
  </p:clrMapOvr>
</p:sld>
</file>

<file path=ppt/theme/theme1.xml><?xml version="1.0" encoding="utf-8"?>
<a:theme xmlns:a="http://schemas.openxmlformats.org/drawingml/2006/main" name="TMOCPowerpoin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Geneva"/>
      </a:majorFont>
      <a:minorFont>
        <a:latin typeface="Arial"/>
        <a:ea typeface="ＭＳ Ｐゴシック"/>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Geneva"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HSPPT" id="{8CBAB0DF-BC90-7242-A185-847597DA90BE}" vid="{793F71E1-A31C-D04E-A49B-0474B17A36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3042</TotalTime>
  <Words>1470</Words>
  <Application>Microsoft Macintosh PowerPoint</Application>
  <PresentationFormat>On-screen Show (4:3)</PresentationFormat>
  <Paragraphs>191</Paragraphs>
  <Slides>25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Geneva</vt:lpstr>
      <vt:lpstr>ＭＳ Ｐゴシック</vt:lpstr>
      <vt:lpstr>Times</vt:lpstr>
      <vt:lpstr>Arial</vt:lpstr>
      <vt:lpstr>TMOCPowerpoint</vt:lpstr>
      <vt:lpstr>COVID-19 Vaccine in Pregnancy and Lactation </vt:lpstr>
      <vt:lpstr>Pfizer</vt:lpstr>
      <vt:lpstr>Moderna </vt:lpstr>
      <vt:lpstr>Johnson and Johnson</vt:lpstr>
      <vt:lpstr>Administration </vt:lpstr>
      <vt:lpstr>PowerPoint Presentation</vt:lpstr>
      <vt:lpstr>Pregnancy and COVID Illness</vt:lpstr>
      <vt:lpstr>Pregnancy and COVID Illness</vt:lpstr>
      <vt:lpstr>PowerPoint Presentation</vt:lpstr>
      <vt:lpstr>Efficacy of vaccination</vt:lpstr>
      <vt:lpstr>Efficacy in pregnancy </vt:lpstr>
      <vt:lpstr>Vaccine booster</vt:lpstr>
      <vt:lpstr>PowerPoint Presentation</vt:lpstr>
      <vt:lpstr>Vaccination in pregnancy</vt:lpstr>
      <vt:lpstr>Vaccination in pregnancy</vt:lpstr>
      <vt:lpstr>PowerPoint Presentation</vt:lpstr>
      <vt:lpstr>Vaccination and the fetus</vt:lpstr>
      <vt:lpstr>Vaccination and the fetus</vt:lpstr>
      <vt:lpstr>PowerPoint Presentation</vt:lpstr>
      <vt:lpstr>COVID Vaccine Lactation</vt:lpstr>
      <vt:lpstr>Vaccine Myths</vt:lpstr>
      <vt:lpstr>Ongoing monitoring</vt:lpstr>
      <vt:lpstr>Vaccine confidence </vt:lpstr>
      <vt:lpstr>Bottom line</vt:lpstr>
      <vt:lpstr>PowerPoint Presentation</vt:lpstr>
    </vt:vector>
  </TitlesOfParts>
  <Company>Nebraska Methodist Health System</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mRNA COVID-19 Vaccine in Pregnancy and Lactation</dc:title>
  <dc:creator>autosso</dc:creator>
  <cp:lastModifiedBy>Patel, Sachit A</cp:lastModifiedBy>
  <cp:revision>55</cp:revision>
  <dcterms:created xsi:type="dcterms:W3CDTF">2020-12-16T14:52:00Z</dcterms:created>
  <dcterms:modified xsi:type="dcterms:W3CDTF">2021-08-31T17:15:47Z</dcterms:modified>
</cp:coreProperties>
</file>